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6"/>
  </p:notesMasterIdLst>
  <p:sldIdLst>
    <p:sldId id="894" r:id="rId3"/>
    <p:sldId id="1078" r:id="rId4"/>
    <p:sldId id="1101" r:id="rId5"/>
    <p:sldId id="258" r:id="rId6"/>
    <p:sldId id="1102" r:id="rId7"/>
    <p:sldId id="272" r:id="rId8"/>
    <p:sldId id="306" r:id="rId9"/>
    <p:sldId id="273" r:id="rId10"/>
    <p:sldId id="274" r:id="rId11"/>
    <p:sldId id="1103" r:id="rId12"/>
    <p:sldId id="276" r:id="rId13"/>
    <p:sldId id="275" r:id="rId14"/>
    <p:sldId id="308" r:id="rId15"/>
    <p:sldId id="1104" r:id="rId16"/>
    <p:sldId id="260" r:id="rId17"/>
    <p:sldId id="1105" r:id="rId18"/>
    <p:sldId id="1106" r:id="rId19"/>
    <p:sldId id="1071" r:id="rId20"/>
    <p:sldId id="1073" r:id="rId21"/>
    <p:sldId id="1107" r:id="rId22"/>
    <p:sldId id="278" r:id="rId23"/>
    <p:sldId id="279" r:id="rId24"/>
    <p:sldId id="1054" r:id="rId25"/>
    <p:sldId id="1108" r:id="rId26"/>
    <p:sldId id="1109" r:id="rId27"/>
    <p:sldId id="1110" r:id="rId28"/>
    <p:sldId id="262" r:id="rId29"/>
    <p:sldId id="1111" r:id="rId30"/>
    <p:sldId id="311" r:id="rId31"/>
    <p:sldId id="312" r:id="rId32"/>
    <p:sldId id="317" r:id="rId33"/>
    <p:sldId id="1099" r:id="rId34"/>
    <p:sldId id="281" r:id="rId35"/>
    <p:sldId id="282" r:id="rId36"/>
    <p:sldId id="283" r:id="rId37"/>
    <p:sldId id="284" r:id="rId38"/>
    <p:sldId id="285" r:id="rId39"/>
    <p:sldId id="315" r:id="rId40"/>
    <p:sldId id="316" r:id="rId41"/>
    <p:sldId id="288" r:id="rId42"/>
    <p:sldId id="289" r:id="rId43"/>
    <p:sldId id="302" r:id="rId44"/>
    <p:sldId id="1094" r:id="rId45"/>
    <p:sldId id="286" r:id="rId46"/>
    <p:sldId id="294" r:id="rId47"/>
    <p:sldId id="304" r:id="rId48"/>
    <p:sldId id="287" r:id="rId49"/>
    <p:sldId id="296" r:id="rId50"/>
    <p:sldId id="297" r:id="rId51"/>
    <p:sldId id="1112" r:id="rId52"/>
    <p:sldId id="313" r:id="rId53"/>
    <p:sldId id="1045" r:id="rId54"/>
    <p:sldId id="1075" r:id="rId55"/>
    <p:sldId id="1076" r:id="rId56"/>
    <p:sldId id="1046" r:id="rId57"/>
    <p:sldId id="1113" r:id="rId58"/>
    <p:sldId id="1048" r:id="rId59"/>
    <p:sldId id="1049" r:id="rId60"/>
    <p:sldId id="1050" r:id="rId61"/>
    <p:sldId id="1052" r:id="rId62"/>
    <p:sldId id="1056" r:id="rId63"/>
    <p:sldId id="1114" r:id="rId64"/>
    <p:sldId id="1115" r:id="rId6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35-4A32-9BFA-DA82073A6CF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35-4A32-9BFA-DA82073A6CF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35-4A32-9BFA-DA82073A6CF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E35-4A32-9BFA-DA82073A6CF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E35-4A32-9BFA-DA82073A6CF9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E35-4A32-9BFA-DA82073A6CF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E35-4A32-9BFA-DA82073A6CF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E35-4A32-9BFA-DA82073A6CF9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E35-4A32-9BFA-DA82073A6CF9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E35-4A32-9BFA-DA82073A6C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Feuil1!$D$107:$D$116</c:f>
              <c:strCache>
                <c:ptCount val="10"/>
                <c:pt idx="0">
                  <c:v>Etats-Unis</c:v>
                </c:pt>
                <c:pt idx="1">
                  <c:v>Arabie Saoudite</c:v>
                </c:pt>
                <c:pt idx="2">
                  <c:v>Russie</c:v>
                </c:pt>
                <c:pt idx="3">
                  <c:v>Canada</c:v>
                </c:pt>
                <c:pt idx="4">
                  <c:v>Irak</c:v>
                </c:pt>
                <c:pt idx="5">
                  <c:v>Chine</c:v>
                </c:pt>
                <c:pt idx="6">
                  <c:v>EAU</c:v>
                </c:pt>
                <c:pt idx="7">
                  <c:v>Iran</c:v>
                </c:pt>
                <c:pt idx="8">
                  <c:v>Brésil</c:v>
                </c:pt>
                <c:pt idx="9">
                  <c:v>Koweit</c:v>
                </c:pt>
              </c:strCache>
            </c:strRef>
          </c:cat>
          <c:val>
            <c:numRef>
              <c:f>Feuil1!$E$107:$E$116</c:f>
              <c:numCache>
                <c:formatCode>0.0</c:formatCode>
                <c:ptCount val="10"/>
                <c:pt idx="0">
                  <c:v>17.8</c:v>
                </c:pt>
                <c:pt idx="1">
                  <c:v>12.1</c:v>
                </c:pt>
                <c:pt idx="2">
                  <c:v>11.2</c:v>
                </c:pt>
                <c:pt idx="3">
                  <c:v>5.6</c:v>
                </c:pt>
                <c:pt idx="4">
                  <c:v>4.5</c:v>
                </c:pt>
                <c:pt idx="5">
                  <c:v>4.0999999999999996</c:v>
                </c:pt>
                <c:pt idx="6">
                  <c:v>4</c:v>
                </c:pt>
                <c:pt idx="7">
                  <c:v>3.8</c:v>
                </c:pt>
                <c:pt idx="8">
                  <c:v>3.1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E35-4A32-9BFA-DA82073A6C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0262392"/>
        <c:axId val="310265920"/>
      </c:barChart>
      <c:catAx>
        <c:axId val="310262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dirty="0">
                    <a:latin typeface="Bahnschrift SemiBold Condensed" panose="020B0502040204020203" pitchFamily="34" charset="0"/>
                  </a:rPr>
                  <a:t>Pays</a:t>
                </a:r>
              </a:p>
            </c:rich>
          </c:tx>
          <c:layout>
            <c:manualLayout>
              <c:xMode val="edge"/>
              <c:yMode val="edge"/>
              <c:x val="3.05556401813252E-2"/>
              <c:y val="0.42034710587232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0265920"/>
        <c:crosses val="autoZero"/>
        <c:auto val="1"/>
        <c:lblAlgn val="ctr"/>
        <c:lblOffset val="100"/>
        <c:noMultiLvlLbl val="0"/>
      </c:catAx>
      <c:valAx>
        <c:axId val="310265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dirty="0">
                    <a:latin typeface="Bahnschrift SemiBold" panose="020B0502040204020203" pitchFamily="34" charset="0"/>
                  </a:rPr>
                  <a:t>Millions de barils/jour</a:t>
                </a:r>
              </a:p>
            </c:rich>
          </c:tx>
          <c:layout>
            <c:manualLayout>
              <c:xMode val="edge"/>
              <c:yMode val="edge"/>
              <c:x val="0.35309295713035871"/>
              <c:y val="0.866643336249635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02623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8575">
      <a:solidFill>
        <a:schemeClr val="accent1">
          <a:lumMod val="75000"/>
        </a:schemeClr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D9-47CA-81AF-C7682A4472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D9-47CA-81AF-C7682A4472D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D9-47CA-81AF-C7682A4472D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D9-47CA-81AF-C7682A4472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8D9-47CA-81AF-C7682A4472D3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8D9-47CA-81AF-C7682A4472D3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8D9-47CA-81AF-C7682A4472D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8D9-47CA-81AF-C7682A4472D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8D9-47CA-81AF-C7682A4472D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8D9-47CA-81AF-C7682A4472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Feuil1!$D$138:$D$147</c:f>
              <c:strCache>
                <c:ptCount val="10"/>
                <c:pt idx="0">
                  <c:v>Venezuela</c:v>
                </c:pt>
                <c:pt idx="1">
                  <c:v>Arabie Saoudite</c:v>
                </c:pt>
                <c:pt idx="2">
                  <c:v>Canada</c:v>
                </c:pt>
                <c:pt idx="3">
                  <c:v>Iran</c:v>
                </c:pt>
                <c:pt idx="4">
                  <c:v>Irak</c:v>
                </c:pt>
                <c:pt idx="5">
                  <c:v>Russie</c:v>
                </c:pt>
                <c:pt idx="6">
                  <c:v>Koweit</c:v>
                </c:pt>
                <c:pt idx="7">
                  <c:v>EAU</c:v>
                </c:pt>
                <c:pt idx="8">
                  <c:v>Etats-Unis</c:v>
                </c:pt>
                <c:pt idx="9">
                  <c:v>Libye</c:v>
                </c:pt>
              </c:strCache>
            </c:strRef>
          </c:cat>
          <c:val>
            <c:numRef>
              <c:f>Feuil1!$E$138:$E$147</c:f>
              <c:numCache>
                <c:formatCode>General</c:formatCode>
                <c:ptCount val="10"/>
                <c:pt idx="0">
                  <c:v>303.8</c:v>
                </c:pt>
                <c:pt idx="1">
                  <c:v>297.5</c:v>
                </c:pt>
                <c:pt idx="2">
                  <c:v>168.1</c:v>
                </c:pt>
                <c:pt idx="3">
                  <c:v>157.30000000000001</c:v>
                </c:pt>
                <c:pt idx="4">
                  <c:v>145</c:v>
                </c:pt>
                <c:pt idx="5">
                  <c:v>107.8</c:v>
                </c:pt>
                <c:pt idx="6">
                  <c:v>101.5</c:v>
                </c:pt>
                <c:pt idx="7">
                  <c:v>97.8</c:v>
                </c:pt>
                <c:pt idx="8">
                  <c:v>68.8</c:v>
                </c:pt>
                <c:pt idx="9">
                  <c:v>48.4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8D9-47CA-81AF-C7682A4472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0263960"/>
        <c:axId val="310266312"/>
      </c:barChart>
      <c:catAx>
        <c:axId val="3102639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fr-FR" sz="14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hnschrift SemiBold Condensed" panose="020B0502040204020203" pitchFamily="34" charset="0"/>
                    <a:ea typeface="+mn-ea"/>
                    <a:cs typeface="+mn-cs"/>
                  </a:defRPr>
                </a:pPr>
                <a:r>
                  <a:rPr lang="fr-FR" sz="14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hnschrift SemiBold Condensed" panose="020B0502040204020203" pitchFamily="34" charset="0"/>
                    <a:ea typeface="+mn-ea"/>
                    <a:cs typeface="+mn-cs"/>
                  </a:rPr>
                  <a:t>Pays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fr-FR" sz="14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Bahnschrift SemiBold Condensed" panose="020B0502040204020203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0266312"/>
        <c:crosses val="autoZero"/>
        <c:auto val="1"/>
        <c:lblAlgn val="ctr"/>
        <c:lblOffset val="100"/>
        <c:noMultiLvlLbl val="0"/>
      </c:catAx>
      <c:valAx>
        <c:axId val="310266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fr-FR" sz="1400" b="0" i="0" u="none" strike="noStrike" kern="1200" baseline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r>
                  <a:rPr lang="fr-FR" sz="14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hnschrift SemiBold" panose="020B0502040204020203" pitchFamily="34" charset="0"/>
                    <a:ea typeface="+mn-ea"/>
                    <a:cs typeface="+mn-cs"/>
                  </a:rPr>
                  <a:t>Milliards de barils</a:t>
                </a:r>
              </a:p>
            </c:rich>
          </c:tx>
          <c:layout>
            <c:manualLayout>
              <c:xMode val="edge"/>
              <c:yMode val="edge"/>
              <c:x val="0.40038101487314082"/>
              <c:y val="0.857384076990376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fr-FR" sz="1400" b="0" i="0" u="none" strike="noStrike" kern="1200" baseline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Bahnschrift SemiBold" panose="020B0502040204020203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0263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8575">
      <a:solidFill>
        <a:schemeClr val="accent5">
          <a:lumMod val="75000"/>
        </a:schemeClr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AE-4C78-A4D3-7AF450A6BE0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AE-4C78-A4D3-7AF450A6BE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AE-4C78-A4D3-7AF450A6BE08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AE-4C78-A4D3-7AF450A6BE0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8AE-4C78-A4D3-7AF450A6BE0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8AE-4C78-A4D3-7AF450A6BE0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8AE-4C78-A4D3-7AF450A6BE08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8AE-4C78-A4D3-7AF450A6BE0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8AE-4C78-A4D3-7AF450A6BE0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8AE-4C78-A4D3-7AF450A6BE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Feuil1!$D$123:$D$132</c:f>
              <c:strCache>
                <c:ptCount val="10"/>
                <c:pt idx="0">
                  <c:v>Etats-Unis</c:v>
                </c:pt>
                <c:pt idx="1">
                  <c:v>Russie</c:v>
                </c:pt>
                <c:pt idx="2">
                  <c:v>Iran</c:v>
                </c:pt>
                <c:pt idx="3">
                  <c:v>Chine</c:v>
                </c:pt>
                <c:pt idx="4">
                  <c:v>Canada</c:v>
                </c:pt>
                <c:pt idx="5">
                  <c:v>Qatar</c:v>
                </c:pt>
                <c:pt idx="6">
                  <c:v>Australie</c:v>
                </c:pt>
                <c:pt idx="7">
                  <c:v>Norvège</c:v>
                </c:pt>
                <c:pt idx="8">
                  <c:v>Arabie Saoudite</c:v>
                </c:pt>
                <c:pt idx="9">
                  <c:v>Algérie</c:v>
                </c:pt>
              </c:strCache>
            </c:strRef>
          </c:cat>
          <c:val>
            <c:numRef>
              <c:f>Feuil1!$E$123:$E$132</c:f>
              <c:numCache>
                <c:formatCode>General</c:formatCode>
                <c:ptCount val="10"/>
                <c:pt idx="0">
                  <c:v>1027</c:v>
                </c:pt>
                <c:pt idx="1">
                  <c:v>699</c:v>
                </c:pt>
                <c:pt idx="2">
                  <c:v>244</c:v>
                </c:pt>
                <c:pt idx="3">
                  <c:v>219</c:v>
                </c:pt>
                <c:pt idx="4">
                  <c:v>205</c:v>
                </c:pt>
                <c:pt idx="5">
                  <c:v>170</c:v>
                </c:pt>
                <c:pt idx="6">
                  <c:v>162</c:v>
                </c:pt>
                <c:pt idx="7">
                  <c:v>128</c:v>
                </c:pt>
                <c:pt idx="8">
                  <c:v>105</c:v>
                </c:pt>
                <c:pt idx="9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8AE-4C78-A4D3-7AF450A6BE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0267488"/>
        <c:axId val="310264352"/>
      </c:barChart>
      <c:catAx>
        <c:axId val="3102674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fr-FR" sz="1200" b="0" i="0" u="none" strike="noStrike" kern="1200" baseline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hnschrift SemiBold Condensed" panose="020B0502040204020203" pitchFamily="34" charset="0"/>
                    <a:ea typeface="+mn-ea"/>
                    <a:cs typeface="+mn-cs"/>
                  </a:defRPr>
                </a:pPr>
                <a:r>
                  <a:rPr lang="fr-FR" sz="12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hnschrift SemiBold Condensed" panose="020B0502040204020203" pitchFamily="34" charset="0"/>
                    <a:ea typeface="+mn-ea"/>
                    <a:cs typeface="+mn-cs"/>
                  </a:rPr>
                  <a:t>Pays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fr-FR" sz="1200" b="0" i="0" u="none" strike="noStrike" kern="1200" baseline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Bahnschrift SemiBold Condensed" panose="020B0502040204020203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0264352"/>
        <c:crosses val="autoZero"/>
        <c:auto val="1"/>
        <c:lblAlgn val="ctr"/>
        <c:lblOffset val="100"/>
        <c:noMultiLvlLbl val="0"/>
      </c:catAx>
      <c:valAx>
        <c:axId val="310264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fr-FR" sz="1400" b="0" i="0" u="none" strike="noStrike" kern="1200" baseline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r>
                  <a:rPr lang="fr-FR" sz="12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hnschrift SemiBold" panose="020B0502040204020203" pitchFamily="34" charset="0"/>
                    <a:ea typeface="+mn-ea"/>
                    <a:cs typeface="+mn-cs"/>
                  </a:rPr>
                  <a:t>Milliards de m</a:t>
                </a:r>
                <a:r>
                  <a:rPr lang="fr-FR" sz="1200" b="0" i="0" u="none" strike="noStrike" kern="1200" baseline="300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hnschrift SemiBold" panose="020B0502040204020203" pitchFamily="34" charset="0"/>
                    <a:ea typeface="+mn-ea"/>
                    <a:cs typeface="+mn-cs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0.40570235732776677"/>
              <c:y val="0.838927652949634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fr-FR" sz="1400" b="0" i="0" u="none" strike="noStrike" kern="1200" baseline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Bahnschrift SemiBold" panose="020B0502040204020203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026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8575"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33A7-D1F4-45EE-9CE7-D4C38DE791B1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41F9A-36A8-49C9-9EDC-746FB7E36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86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84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337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3C8BD874-5162-0A35-187B-E57AF46C8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27347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846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078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537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57CE556A-6F74-F5F1-72E0-326147543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61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701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55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421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4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810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09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62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095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077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868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84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375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080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783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376B1-CD57-0F21-6592-A1CAE6C81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335529D-25E5-C2B1-2D34-ACA22C185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6BE6BB3-5A2D-E82E-9F76-9E5887C2D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639C8B-9AB6-DEF5-147C-41E3B9490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79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0412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4BD40-F878-5D1C-4D58-634EE3328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552E30F-6682-ACF6-B54A-3047A6786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21BFA8A-0567-24B7-6A23-37D8285E5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rgbClr val="333333"/>
                </a:solidFill>
                <a:latin typeface="Bahnschrift SemiBold Condensed" panose="020B0502040204020203" pitchFamily="34" charset="0"/>
              </a:rPr>
              <a:t> </a:t>
            </a:r>
            <a:endParaRPr lang="fr-FR" sz="1200" dirty="0">
              <a:solidFill>
                <a:srgbClr val="333333"/>
              </a:solidFill>
              <a:latin typeface="Bahnschrift Light Condensed" panose="020B0502040204020203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F96DF8-5FB8-0732-72DE-684606C01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8026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407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4BD40-F878-5D1C-4D58-634EE3328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552E30F-6682-ACF6-B54A-3047A6786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21BFA8A-0567-24B7-6A23-37D8285E5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F96DF8-5FB8-0732-72DE-684606C01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9285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B5091-0FFB-A28E-2AF0-0A568F148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A4A283-C3B8-50C5-DA16-CB7834EEA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841578-BA2A-CB2F-D2A6-CF39B6989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03B1BA-0FCF-EB64-BE88-B6F52880B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7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479E2-0F95-A02F-248A-D3989B8D0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18D0EE7-96A4-1171-16F1-8D56BF21D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924C947-88D0-6C46-19BB-1DC46DA45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E0D31C-2E1F-3DF3-52A9-8EF648ED7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5757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F6D68-5679-A534-CF1E-4E60E8239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37249B2-68E3-E41A-E7E9-39BEEE0A6A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B1692DF-2D9C-DAD8-430E-686F128AD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0E20AF-1C83-5B39-8AB8-6E4C81B78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6050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D05E5-75B1-ECFD-44CB-80D7C3E27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B4B751E-7315-E4D8-882E-FDA44A9BC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0BD722-D908-F1FB-A487-64172A37E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BE0EC9-DBA9-488A-0A60-89476BBCE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0729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DE9C5-8D2C-23F8-5258-17F16B310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A2BB14C-8635-F5C2-259C-8E62409F18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854E6F-0F8E-A411-7FF7-41159CC08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CF635997-98C6-EDE3-9903-B9A853010A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597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AEBA4-4CB1-E6DE-38A8-4380F04A5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18CC76-0D14-73ED-ACB6-77B7DEFB13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4E8F9B-6A35-5635-F342-24C7B9E99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F46AFF70-6D06-0FA4-E612-4F31675475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572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840A8-3236-8FBE-7A14-D6B5C7D37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5B9D77E-A0A5-08A4-D53F-872AD960FE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86F6B1-9C13-83F5-C32C-E5A34450B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35F7F977-7F31-E0B3-1B17-BBF59DAEA1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17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7882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CDE93-5947-536F-D658-B164CF476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AEB62AF-9988-C088-2CD6-8C5D5127CB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5914CA-4F24-ED77-3932-8EB8C529C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6260B761-52A3-52C6-BAF0-DFF5C16A8C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221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CDE93-5947-536F-D658-B164CF476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AEB62AF-9988-C088-2CD6-8C5D5127CB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5914CA-4F24-ED77-3932-8EB8C529C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6260B761-52A3-52C6-BAF0-DFF5C16A8C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607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6006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7681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3375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196B1-F0AE-1F6D-E430-D6F09891A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2CF20DA-C415-B537-141F-3A74B4574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3BF5D2-8FA9-F111-833B-7A59785AD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176803-DFEF-0074-DAFB-B2647061D5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260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196B1-F0AE-1F6D-E430-D6F09891A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2CF20DA-C415-B537-141F-3A74B4574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3BF5D2-8FA9-F111-833B-7A59785AD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176803-DFEF-0074-DAFB-B2647061D5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615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196B1-F0AE-1F6D-E430-D6F09891A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2CF20DA-C415-B537-141F-3A74B4574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3BF5D2-8FA9-F111-833B-7A59785AD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176803-DFEF-0074-DAFB-B2647061D5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6027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196B1-F0AE-1F6D-E430-D6F09891A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2CF20DA-C415-B537-141F-3A74B4574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3BF5D2-8FA9-F111-833B-7A59785AD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176803-DFEF-0074-DAFB-B2647061D5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4341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414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7229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D0755-89A2-82BB-CF86-E602C6E88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086607-1824-319E-B9E5-96496E625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EC4CDF-F7FC-F6A9-323A-796578C45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98AF91-5407-1C7A-D6C1-5C81C66F6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9329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D0755-89A2-82BB-CF86-E602C6E88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086607-1824-319E-B9E5-96496E625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EC4CDF-F7FC-F6A9-323A-796578C45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98AF91-5407-1C7A-D6C1-5C81C66F6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2686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D0755-89A2-82BB-CF86-E602C6E88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086607-1824-319E-B9E5-96496E625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EC4CDF-F7FC-F6A9-323A-796578C45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98AF91-5407-1C7A-D6C1-5C81C66F6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2686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D0755-89A2-82BB-CF86-E602C6E88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086607-1824-319E-B9E5-96496E625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EC4CDF-F7FC-F6A9-323A-796578C45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98AF91-5407-1C7A-D6C1-5C81C66F6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8122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lvl="2" indent="-285750" eaLnBrk="0" fontAlgn="base" hangingPunct="0">
              <a:lnSpc>
                <a:spcPct val="107000"/>
              </a:lnSpc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</a:pPr>
            <a:endParaRPr lang="fr-FR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1747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2689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7311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0553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1872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014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2402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9204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6031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178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630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554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A174-4E90-4EBA-81E9-52A7CC0DA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10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6403A-0DB9-4F23-884B-211DB479C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42C78A-C81D-475D-9B99-6507C7D27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BADF7C-CC6D-4383-810B-A3738437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7B96-880E-4B00-B819-7CDA99BE89E5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0911CB-1637-4D71-8BBA-91B2DD55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A57301-B7C5-4FA8-8054-050782D1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75D-EAAF-4B5A-A2B2-7769DB2BB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1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F5E69-35A2-4C3E-A5BA-5509E09D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ED157F-FDA2-43F3-A34D-9FAED824D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D5AE82-AE4D-4C12-87AE-87A7156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7B96-880E-4B00-B819-7CDA99BE89E5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63C34-A265-4487-ABA5-4B2E90D8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E409B4-CACF-4918-9C06-1C9FE1F51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75D-EAAF-4B5A-A2B2-7769DB2BB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3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D66ABF-D6E8-43B0-BF7C-1870AF36C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9708D2-5416-48E5-B72F-4FBBB2C98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33E8D7-9A96-400A-B5AF-11B230DA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7B96-880E-4B00-B819-7CDA99BE89E5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C0E92-256E-4FBD-BCD4-3E1B8E5C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D07D46-21E0-475F-8D66-0F3AD6FB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75D-EAAF-4B5A-A2B2-7769DB2BB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4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2BB2-8A0C-4C05-9F0F-5A72D190CFBE}" type="datetime1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FD1-8FD1-4BC2-BFEF-36EFFA84C1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84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3174-1652-47C9-87B4-425BDB9E477B}" type="datetime1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FD1-8FD1-4BC2-BFEF-36EFFA84C1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4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7B66-460A-4CC6-895B-2A38D3631950}" type="datetime1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FD1-8FD1-4BC2-BFEF-36EFFA84C1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9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8B00-BC8B-490E-99E8-036388FFBF9C}" type="datetime1">
              <a:rPr lang="fr-FR" smtClean="0"/>
              <a:t>22/04/2024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FD1-8FD1-4BC2-BFEF-36EFFA84C1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3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E3F9-A683-4590-AAA9-E06C99A7BB9F}" type="datetime1">
              <a:rPr lang="fr-FR" smtClean="0"/>
              <a:t>22/04/2024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FD1-8FD1-4BC2-BFEF-36EFFA84C1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2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87E4-C4E1-4452-81D0-A18E4AEB7535}" type="datetime1">
              <a:rPr lang="fr-FR" smtClean="0"/>
              <a:t>22/04/2024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FD1-8FD1-4BC2-BFEF-36EFFA84C1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22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D85D-A4AB-4793-B960-F75907D3B97D}" type="datetime1">
              <a:rPr lang="fr-FR" smtClean="0"/>
              <a:t>22/04/2024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FD1-8FD1-4BC2-BFEF-36EFFA84C1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4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AB5D-78B9-4B42-B99E-9808C9346B88}" type="datetime1">
              <a:rPr lang="fr-FR" smtClean="0"/>
              <a:t>22/04/2024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FD1-8FD1-4BC2-BFEF-36EFFA84C1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9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21EC0-27E7-4615-8C01-79A13FF3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D97278-8F42-45E9-BED5-E50F692F9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1E33A8-6D47-44A5-BF19-B0AE360E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7B96-880E-4B00-B819-7CDA99BE89E5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5CF7FD-1A2C-466D-B13C-89E3A912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A33B35-519B-4410-9FB0-DEB8049C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75D-EAAF-4B5A-A2B2-7769DB2BB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8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160-6161-4D29-AD58-835CB03835A7}" type="datetime1">
              <a:rPr lang="fr-FR" smtClean="0"/>
              <a:t>22/04/2024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FD1-8FD1-4BC2-BFEF-36EFFA84C1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7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C47-C4AB-409D-88E9-8AE1591E7331}" type="datetime1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FD1-8FD1-4BC2-BFEF-36EFFA84C1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9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3274-47E4-4F8C-9B41-984D945473F4}" type="datetime1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FD1-8FD1-4BC2-BFEF-36EFFA84C1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1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723879-B47C-4E9A-9FBC-3717312B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907131-B568-4FC3-A2CB-8BEFC7F8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4C4D17-74A6-4157-9EC4-CED0DDD4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7B96-880E-4B00-B819-7CDA99BE89E5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777278-0909-473E-8B8E-7F3D954D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B92E39-62E0-4AB8-B5AA-9693C760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75D-EAAF-4B5A-A2B2-7769DB2BB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4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0BFF87-198C-4D50-BE87-C05882B6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26BC32-6597-4F3E-9326-C16F17614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94033C-9274-45F3-9758-32AAF923A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C6629A-38E7-4353-8537-7781FF7C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7B96-880E-4B00-B819-7CDA99BE89E5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A0242E-1BCD-406C-A065-52659DDC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068EE1-EDE3-4640-A062-42ADD730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75D-EAAF-4B5A-A2B2-7769DB2BB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7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B068CA-9228-4060-8069-FF37FEA4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08F357-3C7A-46A3-AF8B-8C816BF91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5DFFD4-20FD-4F8F-A21D-627C1BD96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741762-FABD-425D-98D6-7CF069077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9617BD3-84FB-4E1B-A3AB-D00AE8A79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642676-DAEB-42C2-B96C-31EF12F1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7B96-880E-4B00-B819-7CDA99BE89E5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F77991-0BC0-4285-BEB7-65DCBE82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0D4A8D0-7947-4D84-A06C-D5E11788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75D-EAAF-4B5A-A2B2-7769DB2BB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7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4CD20-5E48-4D5D-B8C9-FA6D5B47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D816D8-2DE2-4B17-B8DD-24CEDDFD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7B96-880E-4B00-B819-7CDA99BE89E5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2785E3-9070-4657-8267-E4C392EE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30F1C9-66DC-4872-94C0-83647992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75D-EAAF-4B5A-A2B2-7769DB2BB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78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A456BA-A505-40B5-AA7E-05669E78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7B96-880E-4B00-B819-7CDA99BE89E5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DDEE04-0492-42AE-B690-A6802F8A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DCD07D-BBD8-455C-A66D-65EA4A71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75D-EAAF-4B5A-A2B2-7769DB2BB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7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5EB115-E984-4413-BACB-19F295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ED7A8-7394-4B4D-BD61-D4B92D98F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57CC07-2CF6-42DC-8E0D-8F15EE806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2F5B23-0709-4235-B291-D8855E6A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7B96-880E-4B00-B819-7CDA99BE89E5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2D9A46-707F-4042-BDFD-3A7A76DF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15E02E-4454-4829-B620-5FB34E4F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75D-EAAF-4B5A-A2B2-7769DB2BB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8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703C8-86C7-4258-90B1-0EC6F821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9C2D6C-AEFD-440C-A56B-C0F25B9B7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9C65EB-CB46-46D7-9B15-4B87BBAEE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9EF4A0-117F-4DCA-8D87-34E05064E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7B96-880E-4B00-B819-7CDA99BE89E5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D4302C-9E6E-4D03-AEA0-32374366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269AF7-2C4A-4C2A-980E-898D9EFA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75D-EAAF-4B5A-A2B2-7769DB2BB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9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BE4DECB-763D-413B-A09F-74EA0E07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E3239E-ED7D-4D69-9A16-5E03B5677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579A00-9A75-4B2F-A7FC-3A465A3A9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E7B96-880E-4B00-B819-7CDA99BE89E5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D45C3F-D124-43AE-B88C-AC5C83E38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D1A7CC-5749-4855-968C-11943EA0B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D975D-EAAF-4B5A-A2B2-7769DB2BB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64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387F-3FDB-4CF3-B1A8-08C7466CEA5C}" type="datetime1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3FD1-8FD1-4BC2-BFEF-36EFFA84C1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22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8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14.png"/><Relationship Id="rId10" Type="http://schemas.openxmlformats.org/officeDocument/2006/relationships/image" Target="../media/image33.jpeg"/><Relationship Id="rId4" Type="http://schemas.openxmlformats.org/officeDocument/2006/relationships/image" Target="../media/image13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55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5" Type="http://schemas.openxmlformats.org/officeDocument/2006/relationships/image" Target="../media/image4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png"/><Relationship Id="rId4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9.png"/><Relationship Id="rId4" Type="http://schemas.openxmlformats.org/officeDocument/2006/relationships/image" Target="../media/image1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png"/><Relationship Id="rId4" Type="http://schemas.openxmlformats.org/officeDocument/2006/relationships/image" Target="../media/image1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image" Target="../media/image81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8.png"/><Relationship Id="rId5" Type="http://schemas.openxmlformats.org/officeDocument/2006/relationships/image" Target="../media/image187.jpeg"/><Relationship Id="rId4" Type="http://schemas.openxmlformats.org/officeDocument/2006/relationships/image" Target="../media/image18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AA82B-F2EC-ED63-D0BE-476FD7EF1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D6FAB3D-92F4-AF76-D132-9B54E425CA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7" y="180779"/>
            <a:ext cx="1978534" cy="48332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9FE329-9C3D-C93D-5CE6-6EC5A37D28B6}"/>
              </a:ext>
            </a:extLst>
          </p:cNvPr>
          <p:cNvSpPr txBox="1"/>
          <p:nvPr/>
        </p:nvSpPr>
        <p:spPr>
          <a:xfrm>
            <a:off x="-9511378" y="5903427"/>
            <a:ext cx="9072000" cy="523220"/>
          </a:xfrm>
          <a:prstGeom prst="rect">
            <a:avLst/>
          </a:prstGeom>
          <a:solidFill>
            <a:srgbClr val="002248"/>
          </a:solidFill>
          <a:effectLst>
            <a:outerShdw blurRad="101600" dist="76200" dir="2700000" algn="tl" rotWithShape="0">
              <a:prstClr val="black">
                <a:alpha val="6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                                                             Francis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NATIVEL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70AE814-2E8A-1023-387A-15790E46FED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6883531" y="-596881"/>
            <a:ext cx="26024998" cy="8079666"/>
            <a:chOff x="-6883531" y="-596881"/>
            <a:chExt cx="26024998" cy="807966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BA0D0E1-8462-7DB0-90C5-8770961A2E8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lum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664125" y="-545215"/>
              <a:ext cx="8477342" cy="80280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clear"/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A6F41EC-7A66-65D0-2673-D23D67331B4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lum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6883531" y="-596881"/>
              <a:ext cx="8477342" cy="80280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/>
            </a:scene3d>
            <a:sp3d prstMaterial="clear"/>
          </p:spPr>
        </p:pic>
      </p:grpSp>
      <p:pic>
        <p:nvPicPr>
          <p:cNvPr id="8" name="Image 7" descr="Une image contenant Visage humain, personne, habits, sourire&#10;&#10;Description générée automatiquement">
            <a:extLst>
              <a:ext uri="{FF2B5EF4-FFF2-40B4-BE49-F238E27FC236}">
                <a16:creationId xmlns:a16="http://schemas.microsoft.com/office/drawing/2014/main" id="{24F663A0-7F24-8BAB-3F48-F12E28951B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4" y="3041914"/>
            <a:ext cx="3278295" cy="338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4DD0592-A7BD-9EA8-6219-990A3CABA88A}"/>
              </a:ext>
            </a:extLst>
          </p:cNvPr>
          <p:cNvSpPr txBox="1"/>
          <p:nvPr/>
        </p:nvSpPr>
        <p:spPr>
          <a:xfrm>
            <a:off x="2162991" y="718490"/>
            <a:ext cx="7866018" cy="1446550"/>
          </a:xfrm>
          <a:prstGeom prst="rect">
            <a:avLst/>
          </a:prstGeom>
          <a:noFill/>
          <a:effectLst>
            <a:outerShdw blurRad="88900" dist="76200" dir="2700000" algn="tl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all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Panorama général</a:t>
            </a:r>
            <a:br>
              <a:rPr kumimoji="0" lang="fr-FR" sz="4400" b="1" i="0" u="none" strike="noStrike" kern="1200" cap="all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fr-FR" sz="4400" b="1" i="0" u="none" strike="noStrike" kern="1200" cap="all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des énergies</a:t>
            </a:r>
          </a:p>
        </p:txBody>
      </p:sp>
      <p:pic>
        <p:nvPicPr>
          <p:cNvPr id="12" name="Image 11" descr="Une image contenant cercle, horloge, symbole, Graphique&#10;&#10;Description générée automatiquement">
            <a:extLst>
              <a:ext uri="{FF2B5EF4-FFF2-40B4-BE49-F238E27FC236}">
                <a16:creationId xmlns:a16="http://schemas.microsoft.com/office/drawing/2014/main" id="{3B2957C2-6DFB-21D8-3076-F6C22EB03D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84" y="2113127"/>
            <a:ext cx="3592833" cy="359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2.59259E-6 L 0.66393 -0.009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45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1832713" y="-340408"/>
            <a:ext cx="8483601" cy="8533026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65661" y="-38100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Définitions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15882" y="631749"/>
            <a:ext cx="1346349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 GRISE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82" y="1118248"/>
            <a:ext cx="553420" cy="55342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879510" y="17023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 primaire consommée pour fabriquer un bien, l’entretenir durant son utilisation, procéder à son recyclage ou le jeter en fin de vie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9510" y="2357381"/>
            <a:ext cx="6096000" cy="184665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Elle prend en compte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L’extraction des matières premières nécessaires à sa fabrication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La production des éléments qui le constituent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emballages utilisés pour le transport du produit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 transport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L’entretien pendant sa durée de vie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La fin de vie (recyclage ou destruction)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9510" y="4513130"/>
            <a:ext cx="6096000" cy="61555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Elle ne prend pas en compte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La consommation d’énergie lors de l’utilisation du produit concerné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3986" y="5239109"/>
            <a:ext cx="6096000" cy="33855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Les domaines qui en génèrent le plus :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54" y="1029221"/>
            <a:ext cx="642447" cy="64244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83" y="978576"/>
            <a:ext cx="700198" cy="700198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58" y="1100732"/>
            <a:ext cx="553420" cy="55342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37" y="1031753"/>
            <a:ext cx="668826" cy="66882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30" y="5561907"/>
            <a:ext cx="1487306" cy="88699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66" y="5561907"/>
            <a:ext cx="1501498" cy="89545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53" y="5561907"/>
            <a:ext cx="1520775" cy="90907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17" y="5561907"/>
            <a:ext cx="1520013" cy="9065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19" y="5561907"/>
            <a:ext cx="1514983" cy="90350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0691" y="5561907"/>
            <a:ext cx="1504986" cy="89998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5366" y="5561907"/>
            <a:ext cx="1480110" cy="898037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0" y="6447469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Informatique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630764" y="646651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Téléphonie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250198" y="6449135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Transports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664403" y="6448788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Electroménager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305895" y="644878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Habillement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878914" y="6453812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Construction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9151457" y="6448788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Production d’énergie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1032224" y="6453052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Pétrochimie</a:t>
            </a:r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>
          <a:xfrm>
            <a:off x="8578966" y="645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102" y="5561907"/>
            <a:ext cx="1479667" cy="8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8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6" grpId="0"/>
      <p:bldP spid="28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788683" y="-659663"/>
            <a:ext cx="8483601" cy="853302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65661" y="-38100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Définitions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75770" y="850096"/>
            <a:ext cx="1346349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 GRISE</a:t>
            </a:r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61" name="Groupe 60"/>
          <p:cNvGrpSpPr/>
          <p:nvPr/>
        </p:nvGrpSpPr>
        <p:grpSpPr>
          <a:xfrm>
            <a:off x="3250956" y="1538843"/>
            <a:ext cx="5888455" cy="4817507"/>
            <a:chOff x="3121559" y="2019268"/>
            <a:chExt cx="5888455" cy="4817507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497" y="2531074"/>
              <a:ext cx="1063452" cy="1063452"/>
            </a:xfrm>
            <a:prstGeom prst="rect">
              <a:avLst/>
            </a:prstGeom>
          </p:spPr>
        </p:pic>
        <p:cxnSp>
          <p:nvCxnSpPr>
            <p:cNvPr id="36" name="Connecteur droit 35"/>
            <p:cNvCxnSpPr/>
            <p:nvPr/>
          </p:nvCxnSpPr>
          <p:spPr>
            <a:xfrm flipV="1">
              <a:off x="3121561" y="2468502"/>
              <a:ext cx="5888453" cy="1421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803" y="2735352"/>
              <a:ext cx="611286" cy="611286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343" y="3914751"/>
              <a:ext cx="1065606" cy="1065606"/>
            </a:xfrm>
            <a:prstGeom prst="rect">
              <a:avLst/>
            </a:prstGeom>
            <a:noFill/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343" y="5415443"/>
              <a:ext cx="919981" cy="919981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4047546" y="2019589"/>
              <a:ext cx="139302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grise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09935" y="2019268"/>
              <a:ext cx="139302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directe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44715" y="3578251"/>
              <a:ext cx="2236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2 heures par jour pendant 5 ans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27601" y="3472699"/>
              <a:ext cx="13930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6275 kWh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63387" y="3340647"/>
              <a:ext cx="13930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640 kWh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75401" y="4691267"/>
              <a:ext cx="15373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3,74 t de CO</a:t>
              </a:r>
              <a:r>
                <a:rPr kumimoji="0" lang="fr-FR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2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fr-FR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eq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endParaRPr>
            </a:p>
          </p:txBody>
        </p:sp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855" y="3656502"/>
              <a:ext cx="1569182" cy="1569182"/>
            </a:xfrm>
            <a:prstGeom prst="rect">
              <a:avLst/>
            </a:prstGeom>
            <a:noFill/>
          </p:spPr>
        </p:pic>
        <p:sp>
          <p:nvSpPr>
            <p:cNvPr id="50" name="Rectangle 49"/>
            <p:cNvSpPr/>
            <p:nvPr/>
          </p:nvSpPr>
          <p:spPr>
            <a:xfrm>
              <a:off x="6553725" y="4682955"/>
              <a:ext cx="15373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18,26 t de CO</a:t>
              </a:r>
              <a:r>
                <a:rPr kumimoji="0" lang="fr-FR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2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fr-FR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eq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83312" y="6368046"/>
              <a:ext cx="15373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6,37 t de CO</a:t>
              </a:r>
              <a:r>
                <a:rPr kumimoji="0" lang="fr-FR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2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eq</a:t>
              </a:r>
            </a:p>
          </p:txBody>
        </p:sp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953" y="5575293"/>
              <a:ext cx="597892" cy="597892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6553725" y="6249601"/>
              <a:ext cx="15373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2,34 t de CO</a:t>
              </a:r>
              <a:r>
                <a:rPr kumimoji="0" lang="fr-FR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2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eq</a:t>
              </a:r>
            </a:p>
          </p:txBody>
        </p:sp>
        <p:cxnSp>
          <p:nvCxnSpPr>
            <p:cNvPr id="57" name="Connecteur droit 56"/>
            <p:cNvCxnSpPr/>
            <p:nvPr/>
          </p:nvCxnSpPr>
          <p:spPr>
            <a:xfrm flipV="1">
              <a:off x="3121560" y="3958444"/>
              <a:ext cx="5888453" cy="1421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flipV="1">
              <a:off x="3121559" y="5322978"/>
              <a:ext cx="5888453" cy="1421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6204281" y="4987810"/>
              <a:ext cx="2236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150 000 km parcourus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188346" y="6559776"/>
              <a:ext cx="2236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150 000 km parcourus</a:t>
              </a:r>
            </a:p>
          </p:txBody>
        </p:sp>
      </p:grp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6C3C4-91D0-BA95-AA8F-1976071D4D21}"/>
              </a:ext>
            </a:extLst>
          </p:cNvPr>
          <p:cNvCxnSpPr>
            <a:cxnSpLocks/>
          </p:cNvCxnSpPr>
          <p:nvPr/>
        </p:nvCxnSpPr>
        <p:spPr>
          <a:xfrm>
            <a:off x="6096000" y="1419225"/>
            <a:ext cx="66675" cy="50863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053577" y="-237270"/>
            <a:ext cx="8483601" cy="853302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65661" y="-38100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Définitions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85000" y="655569"/>
            <a:ext cx="1822000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GAZ A EFFET DE SERRE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93221" y="65656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0FC3E8-18E8-A8BE-9A1C-9A91DFC7AF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82" y="2351276"/>
            <a:ext cx="4714518" cy="280898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9A079DB-A0AD-7E80-A6E6-752B4C654C34}"/>
              </a:ext>
            </a:extLst>
          </p:cNvPr>
          <p:cNvSpPr txBox="1"/>
          <p:nvPr/>
        </p:nvSpPr>
        <p:spPr>
          <a:xfrm>
            <a:off x="3322156" y="1146985"/>
            <a:ext cx="59464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L’effet de serre est un phénomène naturel indispensable à la vie sur terre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Il permet de conserver une température moyenne de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15°C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Sans lui, la température de notre planète serait de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-18°C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5EF19E-DF2A-A0DB-CBC4-932CD72E9A9D}"/>
              </a:ext>
            </a:extLst>
          </p:cNvPr>
          <p:cNvSpPr txBox="1"/>
          <p:nvPr/>
        </p:nvSpPr>
        <p:spPr>
          <a:xfrm>
            <a:off x="105536" y="2082344"/>
            <a:ext cx="3896082" cy="536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lnSpc>
                <a:spcPct val="107000"/>
              </a:lnSpc>
              <a:spcAft>
                <a:spcPts val="800"/>
              </a:spcAft>
              <a:defRPr sz="1400" kern="0">
                <a:solidFill>
                  <a:srgbClr val="666666"/>
                </a:solidFill>
                <a:effectLst/>
                <a:latin typeface="Nova Light Condensed SSi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La vapeur d’eau et les nuages représentent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 75%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de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l’effet de serre naturel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 de l’atmosphère terrestre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053515C-A5CE-3758-4A7C-583D12EB0C96}"/>
              </a:ext>
            </a:extLst>
          </p:cNvPr>
          <p:cNvGrpSpPr/>
          <p:nvPr/>
        </p:nvGrpSpPr>
        <p:grpSpPr>
          <a:xfrm>
            <a:off x="8693221" y="2715767"/>
            <a:ext cx="3391840" cy="2808979"/>
            <a:chOff x="8639945" y="2266207"/>
            <a:chExt cx="3923919" cy="19780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EA3D86-D890-7876-60D8-CB581D907FBB}"/>
                </a:ext>
              </a:extLst>
            </p:cNvPr>
            <p:cNvSpPr/>
            <p:nvPr/>
          </p:nvSpPr>
          <p:spPr>
            <a:xfrm>
              <a:off x="8639945" y="2266207"/>
              <a:ext cx="3923919" cy="19780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AB2CCB7-D96E-88C4-3234-1C4D273C1E81}"/>
                </a:ext>
              </a:extLst>
            </p:cNvPr>
            <p:cNvSpPr txBox="1"/>
            <p:nvPr/>
          </p:nvSpPr>
          <p:spPr>
            <a:xfrm>
              <a:off x="8756469" y="2413329"/>
              <a:ext cx="3267761" cy="1830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fontAlgn="base">
                <a:lnSpc>
                  <a:spcPct val="107000"/>
                </a:lnSpc>
                <a:spcAft>
                  <a:spcPts val="800"/>
                </a:spcAft>
                <a:defRPr sz="1400" kern="0">
                  <a:solidFill>
                    <a:srgbClr val="666666"/>
                  </a:solidFill>
                  <a:effectLst/>
                  <a:latin typeface="Nova Light Condensed SSi" panose="020B05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Nova Light Condensed SSi" panose="020B0500000000000000" pitchFamily="34" charset="0"/>
                  <a:cs typeface="Times New Roman" panose="02020603050405020304" pitchFamily="18" charset="0"/>
                </a:rPr>
                <a:t>L’impact de ces gaz sur le réchauffement climatique repose sur deux facteurs : 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Nova Light Condensed SSi" panose="020B0500000000000000" pitchFamily="34" charset="0"/>
                  <a:cs typeface="Times New Roman" panose="02020603050405020304" pitchFamily="18" charset="0"/>
                </a:rPr>
                <a:t>La quantité émise 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Nova Light Condensed SSi" panose="020B0500000000000000" pitchFamily="34" charset="0"/>
                  <a:cs typeface="Times New Roman" panose="02020603050405020304" pitchFamily="18" charset="0"/>
                </a:rPr>
                <a:t>Le Pouvoir de Réchauffement Global</a:t>
              </a: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Nova Light Condensed SSi" panose="020B0500000000000000" pitchFamily="34" charset="0"/>
                  <a:cs typeface="Times New Roman" panose="02020603050405020304" pitchFamily="18" charset="0"/>
                </a:rPr>
                <a:t> (PRG).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Nova Light Condensed SSi" panose="020B0500000000000000" pitchFamily="34" charset="0"/>
                  <a:cs typeface="Times New Roman" panose="02020603050405020304" pitchFamily="18" charset="0"/>
                </a:rPr>
                <a:t>Le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Nova Light Condensed SSi" panose="020B0500000000000000" pitchFamily="34" charset="0"/>
                  <a:cs typeface="Times New Roman" panose="02020603050405020304" pitchFamily="18" charset="0"/>
                </a:rPr>
                <a:t> PRG </a:t>
              </a: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Nova Light Condensed SSi" panose="020B0500000000000000" pitchFamily="34" charset="0"/>
                  <a:cs typeface="Times New Roman" panose="02020603050405020304" pitchFamily="18" charset="0"/>
                </a:rPr>
                <a:t>d’un gaz est rapporté au pouvoir réchauffant de la même masse de CO</a:t>
              </a:r>
              <a:r>
                <a:rPr kumimoji="0" lang="fr-FR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Nova Light Condensed SSi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108B390D-8887-3D78-0F94-E57D5DCE3DB9}"/>
              </a:ext>
            </a:extLst>
          </p:cNvPr>
          <p:cNvSpPr txBox="1"/>
          <p:nvPr/>
        </p:nvSpPr>
        <p:spPr>
          <a:xfrm>
            <a:off x="3536726" y="5712906"/>
            <a:ext cx="4824000" cy="60753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lnSpc>
                <a:spcPct val="107000"/>
              </a:lnSpc>
              <a:spcAft>
                <a:spcPts val="800"/>
              </a:spcAft>
              <a:defRPr sz="1400" kern="0">
                <a:solidFill>
                  <a:srgbClr val="666666"/>
                </a:solidFill>
                <a:effectLst/>
                <a:latin typeface="Nova Light Condensed SSi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Les émissions de GES sont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calculées </a:t>
            </a:r>
            <a:b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</a:b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et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ramenées en 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tonnes équivalent CO</a:t>
            </a:r>
            <a:r>
              <a:rPr kumimoji="0" lang="fr-FR" sz="1600" b="1" i="0" u="none" strike="noStrike" kern="0" cap="none" spc="0" normalizeH="0" baseline="-2500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 (téqCO</a:t>
            </a:r>
            <a:r>
              <a:rPr kumimoji="0" lang="fr-FR" sz="1600" b="1" i="0" u="none" strike="noStrike" kern="0" cap="none" spc="0" normalizeH="0" baseline="-2500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Nova Light Condensed SSi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3C51D8-42AD-54EA-C902-6F94C06A6337}"/>
              </a:ext>
            </a:extLst>
          </p:cNvPr>
          <p:cNvSpPr/>
          <p:nvPr/>
        </p:nvSpPr>
        <p:spPr>
          <a:xfrm>
            <a:off x="123767" y="2715767"/>
            <a:ext cx="3171195" cy="3734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C8D663E-04F9-C007-19B8-57C819ADF809}"/>
              </a:ext>
            </a:extLst>
          </p:cNvPr>
          <p:cNvSpPr txBox="1"/>
          <p:nvPr/>
        </p:nvSpPr>
        <p:spPr>
          <a:xfrm>
            <a:off x="131323" y="2778695"/>
            <a:ext cx="3071522" cy="22387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lnSpc>
                <a:spcPct val="107000"/>
              </a:lnSpc>
              <a:spcAft>
                <a:spcPts val="800"/>
              </a:spcAft>
              <a:defRPr sz="1400" kern="0">
                <a:solidFill>
                  <a:srgbClr val="666666"/>
                </a:solidFill>
                <a:effectLst/>
                <a:latin typeface="Nova Light Condensed SSi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Par ses activités, l’humanité émet des GES qui s’ajoutent naturellement à ceux déjà présents dans l’atmosphère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7 gaz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représentent l’immense majorité de ces GES :</a:t>
            </a: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CO</a:t>
            </a:r>
            <a:r>
              <a:rPr kumimoji="0" lang="fr-FR" sz="1600" b="1" i="0" u="none" strike="noStrike" kern="0" cap="none" spc="0" normalizeH="0" baseline="-2500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, CH</a:t>
            </a:r>
            <a:r>
              <a:rPr kumimoji="0" lang="fr-FR" sz="1600" b="1" i="0" u="none" strike="noStrike" kern="0" cap="none" spc="0" normalizeH="0" baseline="-2500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4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, N</a:t>
            </a:r>
            <a:r>
              <a:rPr kumimoji="0" lang="fr-FR" sz="1600" b="1" i="0" u="none" strike="noStrike" kern="0" cap="none" spc="0" normalizeH="0" baseline="-2500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O, HFC, NF</a:t>
            </a:r>
            <a:r>
              <a:rPr kumimoji="0" lang="fr-FR" sz="1600" b="1" i="0" u="none" strike="noStrike" kern="0" cap="none" spc="0" normalizeH="0" baseline="-2500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PFC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 </a:t>
            </a:r>
            <a:b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</a:b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et SF</a:t>
            </a:r>
            <a:r>
              <a:rPr kumimoji="0" lang="fr-FR" sz="1600" b="1" i="0" u="none" strike="noStrike" kern="0" cap="none" spc="0" normalizeH="0" baseline="-2500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6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35161B6-FB7C-5CAE-95B8-D71C13B377BF}"/>
              </a:ext>
            </a:extLst>
          </p:cNvPr>
          <p:cNvSpPr txBox="1"/>
          <p:nvPr/>
        </p:nvSpPr>
        <p:spPr>
          <a:xfrm>
            <a:off x="150961" y="4983183"/>
            <a:ext cx="3171195" cy="1390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Times New Roman" panose="02020603050405020304" pitchFamily="18" charset="0"/>
              </a:rPr>
              <a:t>Le CO</a:t>
            </a:r>
            <a:r>
              <a:rPr kumimoji="0" lang="fr-FR" sz="1600" b="0" i="0" u="none" strike="noStrike" kern="0" cap="none" spc="0" normalizeH="0" baseline="-2500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Times New Roman" panose="02020603050405020304" pitchFamily="18" charset="0"/>
              </a:rPr>
              <a:t> possède une durée de vie de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Times New Roman" panose="02020603050405020304" pitchFamily="18" charset="0"/>
              </a:rPr>
              <a:t>100 ans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Times New Roman" panose="02020603050405020304" pitchFamily="18" charset="0"/>
              </a:rPr>
              <a:t>dans l’atmosphère. Celui que nous émettons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Times New Roman" panose="02020603050405020304" pitchFamily="18" charset="0"/>
              </a:rPr>
              <a:t>aujourd’hui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Times New Roman" panose="02020603050405020304" pitchFamily="18" charset="0"/>
              </a:rPr>
              <a:t>aura un effet sur la température de la planète jusqu’en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Times New Roman" panose="02020603050405020304" pitchFamily="18" charset="0"/>
              </a:rPr>
              <a:t>2124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Times New Roman" panose="02020603050405020304" pitchFamily="18" charset="0"/>
              </a:rPr>
              <a:t> ! </a:t>
            </a:r>
          </a:p>
        </p:txBody>
      </p:sp>
    </p:spTree>
    <p:extLst>
      <p:ext uri="{BB962C8B-B14F-4D97-AF65-F5344CB8AC3E}">
        <p14:creationId xmlns:p14="http://schemas.microsoft.com/office/powerpoint/2010/main" val="43749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D98DE-3749-E4C7-9A1C-459C42226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8D4E316-8CB9-A1C6-3602-E5E1F7A497B7}"/>
              </a:ext>
            </a:extLst>
          </p:cNvPr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0679B237-EB0A-BD84-88E6-BB19987EA13B}"/>
              </a:ext>
            </a:extLst>
          </p:cNvPr>
          <p:cNvSpPr/>
          <p:nvPr/>
        </p:nvSpPr>
        <p:spPr>
          <a:xfrm>
            <a:off x="2079456" y="-211549"/>
            <a:ext cx="8483601" cy="853302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C6D6441-76CE-D519-71BE-990187A62BD5}"/>
              </a:ext>
            </a:extLst>
          </p:cNvPr>
          <p:cNvSpPr txBox="1"/>
          <p:nvPr/>
        </p:nvSpPr>
        <p:spPr>
          <a:xfrm>
            <a:off x="5165661" y="-38100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Définitions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4FCCB79-BA1C-13DB-9429-A3BC84FD970D}"/>
              </a:ext>
            </a:extLst>
          </p:cNvPr>
          <p:cNvSpPr/>
          <p:nvPr/>
        </p:nvSpPr>
        <p:spPr>
          <a:xfrm>
            <a:off x="5072164" y="717268"/>
            <a:ext cx="2194288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RÉCHAUFFEMENT CLIMATIQUE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216FBE-EA1C-29B7-D302-8F601FBC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92DC09-F842-BA11-F10D-7A5F33C80EA9}"/>
              </a:ext>
            </a:extLst>
          </p:cNvPr>
          <p:cNvSpPr/>
          <p:nvPr/>
        </p:nvSpPr>
        <p:spPr>
          <a:xfrm>
            <a:off x="7863662" y="1717370"/>
            <a:ext cx="429358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7A28AF-FD2C-4FB9-A32C-FC1B64E00191}"/>
              </a:ext>
            </a:extLst>
          </p:cNvPr>
          <p:cNvSpPr/>
          <p:nvPr/>
        </p:nvSpPr>
        <p:spPr>
          <a:xfrm>
            <a:off x="7866382" y="1724202"/>
            <a:ext cx="4293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Augmentation de la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teneur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 CO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 entre 1850 et 2022 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De 260 à 418 ppm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0849E-BAD7-975C-ED21-6E442C55467A}"/>
              </a:ext>
            </a:extLst>
          </p:cNvPr>
          <p:cNvSpPr/>
          <p:nvPr/>
        </p:nvSpPr>
        <p:spPr>
          <a:xfrm>
            <a:off x="-42421" y="1717369"/>
            <a:ext cx="38948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Elévation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 de temperature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moyenne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mondiale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depuis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 1850-1900 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1,26°C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838745-3510-6880-B047-8268D21468EC}"/>
              </a:ext>
            </a:extLst>
          </p:cNvPr>
          <p:cNvSpPr/>
          <p:nvPr/>
        </p:nvSpPr>
        <p:spPr>
          <a:xfrm>
            <a:off x="3970146" y="1717370"/>
            <a:ext cx="376092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Elévation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 du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niveau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moyen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 des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mers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 entre 1901 et 2022 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23 cm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C6001B1-FE1A-A800-4344-DBB6B381676B}"/>
              </a:ext>
            </a:extLst>
          </p:cNvPr>
          <p:cNvSpPr txBox="1"/>
          <p:nvPr/>
        </p:nvSpPr>
        <p:spPr>
          <a:xfrm>
            <a:off x="4393124" y="6339163"/>
            <a:ext cx="380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Répartition des émissions en CO</a:t>
            </a:r>
            <a:r>
              <a:rPr kumimoji="0" lang="fr-FR" sz="1600" b="1" i="0" u="none" strike="noStrike" kern="1200" cap="none" spc="0" normalizeH="0" baseline="-2500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 par secteur en 2022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B6ED3FF1-33D8-607C-8982-8A79A1BAB89A}"/>
              </a:ext>
            </a:extLst>
          </p:cNvPr>
          <p:cNvSpPr txBox="1">
            <a:spLocks/>
          </p:cNvSpPr>
          <p:nvPr/>
        </p:nvSpPr>
        <p:spPr>
          <a:xfrm>
            <a:off x="8326433" y="4054964"/>
            <a:ext cx="3855699" cy="2054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ED7D3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fr-FR" sz="2000" b="1" i="0" u="none" strike="noStrike" kern="1200" cap="none" spc="0" normalizeH="0" baseline="3000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ème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 rapport du GIEC 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Dans les conditions actuelles, les objectifs des Accords de Paris (+1,5 à 2°C en 2100) ne sont pas tenables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Pour rester dans la trajectoire de 1,5°C, les émissions de GES devront être réduites de 42% en 2030 (28% pour la trajectoire à 2°C)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36DDF10F-FA28-C018-F7AB-BE2001A936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357" y="2529106"/>
            <a:ext cx="3965104" cy="3722838"/>
          </a:xfrm>
          <a:prstGeom prst="rect">
            <a:avLst/>
          </a:prstGeom>
        </p:spPr>
      </p:pic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7B0C6F58-33F9-68E2-F3D0-9740ECA25D2A}"/>
              </a:ext>
            </a:extLst>
          </p:cNvPr>
          <p:cNvSpPr txBox="1">
            <a:spLocks/>
          </p:cNvSpPr>
          <p:nvPr/>
        </p:nvSpPr>
        <p:spPr>
          <a:xfrm>
            <a:off x="-1" y="4054964"/>
            <a:ext cx="3980153" cy="179930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ED7D3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Emissions mondiales en 2022 :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40,6 GtéqCO2</a:t>
            </a:r>
          </a:p>
          <a:p>
            <a:pPr marL="0" marR="0" lvl="1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ED7D3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Répartition par secteur : </a:t>
            </a:r>
          </a:p>
          <a:p>
            <a:pPr marL="366712" marR="0" lvl="1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Energie : 73,2 % </a:t>
            </a:r>
          </a:p>
          <a:p>
            <a:pPr marL="366712" marR="0" lvl="1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Agriculture : 18,4 % </a:t>
            </a:r>
          </a:p>
          <a:p>
            <a:pPr marL="366712" marR="0" lvl="1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Industrie : 5,2 % </a:t>
            </a:r>
          </a:p>
        </p:txBody>
      </p:sp>
    </p:spTree>
    <p:extLst>
      <p:ext uri="{BB962C8B-B14F-4D97-AF65-F5344CB8AC3E}">
        <p14:creationId xmlns:p14="http://schemas.microsoft.com/office/powerpoint/2010/main" val="3075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0" grpId="0" animBg="1"/>
      <p:bldP spid="21" grpId="0" animBg="1"/>
      <p:bldP spid="22" grpId="0"/>
      <p:bldP spid="27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>
            <a:cxnSpLocks/>
          </p:cNvCxnSpPr>
          <p:nvPr/>
        </p:nvCxnSpPr>
        <p:spPr>
          <a:xfrm flipH="1" flipV="1">
            <a:off x="6796744" y="3489637"/>
            <a:ext cx="25722" cy="58219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72" idx="1"/>
          </p:cNvCxnSpPr>
          <p:nvPr/>
        </p:nvCxnSpPr>
        <p:spPr>
          <a:xfrm flipH="1" flipV="1">
            <a:off x="4999193" y="1042842"/>
            <a:ext cx="1379720" cy="150353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cxnSpLocks/>
            <a:stCxn id="73" idx="1"/>
            <a:endCxn id="30" idx="6"/>
          </p:cNvCxnSpPr>
          <p:nvPr/>
        </p:nvCxnSpPr>
        <p:spPr>
          <a:xfrm flipH="1" flipV="1">
            <a:off x="4449515" y="2448507"/>
            <a:ext cx="1773794" cy="456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cxnSpLocks/>
          </p:cNvCxnSpPr>
          <p:nvPr/>
        </p:nvCxnSpPr>
        <p:spPr>
          <a:xfrm flipH="1">
            <a:off x="7262972" y="3608907"/>
            <a:ext cx="628119" cy="679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cxnSpLocks/>
          </p:cNvCxnSpPr>
          <p:nvPr/>
        </p:nvCxnSpPr>
        <p:spPr>
          <a:xfrm flipH="1">
            <a:off x="4946981" y="3189430"/>
            <a:ext cx="1330755" cy="289595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/>
          </p:cNvCxnSpPr>
          <p:nvPr/>
        </p:nvCxnSpPr>
        <p:spPr>
          <a:xfrm flipH="1">
            <a:off x="7223074" y="1822227"/>
            <a:ext cx="911036" cy="791952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cxnSpLocks/>
            <a:endCxn id="79" idx="6"/>
          </p:cNvCxnSpPr>
          <p:nvPr/>
        </p:nvCxnSpPr>
        <p:spPr>
          <a:xfrm flipH="1">
            <a:off x="1391052" y="2403728"/>
            <a:ext cx="2766510" cy="223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e 65"/>
          <p:cNvGrpSpPr/>
          <p:nvPr/>
        </p:nvGrpSpPr>
        <p:grpSpPr>
          <a:xfrm>
            <a:off x="3449750" y="1918079"/>
            <a:ext cx="999765" cy="1060856"/>
            <a:chOff x="256490" y="2701286"/>
            <a:chExt cx="848497" cy="828789"/>
          </a:xfrm>
        </p:grpSpPr>
        <p:sp>
          <p:nvSpPr>
            <p:cNvPr id="30" name="Ellipse 29"/>
            <p:cNvSpPr/>
            <p:nvPr/>
          </p:nvSpPr>
          <p:spPr>
            <a:xfrm>
              <a:off x="256490" y="2701286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19696" y="2915625"/>
              <a:ext cx="709073" cy="312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Histoire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8839856" y="136525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Plan de la présentation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7673230" y="1065104"/>
            <a:ext cx="1099750" cy="1169772"/>
            <a:chOff x="3518453" y="2854413"/>
            <a:chExt cx="1099750" cy="1169772"/>
          </a:xfrm>
        </p:grpSpPr>
        <p:sp>
          <p:nvSpPr>
            <p:cNvPr id="13" name="Ellipse 12"/>
            <p:cNvSpPr/>
            <p:nvPr/>
          </p:nvSpPr>
          <p:spPr>
            <a:xfrm>
              <a:off x="3518453" y="2854413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556583" y="3085356"/>
              <a:ext cx="1023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Ordres de grandeur</a:t>
              </a: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797901" y="1866277"/>
            <a:ext cx="991006" cy="1073213"/>
            <a:chOff x="256490" y="3714388"/>
            <a:chExt cx="848497" cy="828789"/>
          </a:xfrm>
        </p:grpSpPr>
        <p:sp>
          <p:nvSpPr>
            <p:cNvPr id="38" name="Ellipse 37"/>
            <p:cNvSpPr/>
            <p:nvPr/>
          </p:nvSpPr>
          <p:spPr>
            <a:xfrm>
              <a:off x="256490" y="371438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33322" y="3967582"/>
              <a:ext cx="681621" cy="30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Avenir</a:t>
              </a:r>
            </a:p>
          </p:txBody>
        </p:sp>
      </p:grpSp>
      <p:cxnSp>
        <p:nvCxnSpPr>
          <p:cNvPr id="41" name="Connecteur droit 40"/>
          <p:cNvCxnSpPr>
            <a:cxnSpLocks/>
          </p:cNvCxnSpPr>
          <p:nvPr/>
        </p:nvCxnSpPr>
        <p:spPr>
          <a:xfrm flipH="1">
            <a:off x="2395246" y="1111418"/>
            <a:ext cx="2545012" cy="5651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2336312" y="530825"/>
            <a:ext cx="1309960" cy="1219078"/>
            <a:chOff x="2445390" y="789381"/>
            <a:chExt cx="1231253" cy="1259466"/>
          </a:xfrm>
        </p:grpSpPr>
        <p:sp>
          <p:nvSpPr>
            <p:cNvPr id="12" name="Ellipse 11"/>
            <p:cNvSpPr/>
            <p:nvPr/>
          </p:nvSpPr>
          <p:spPr>
            <a:xfrm>
              <a:off x="2478569" y="789381"/>
              <a:ext cx="1198074" cy="12594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445390" y="934317"/>
              <a:ext cx="1225981" cy="784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Formes d’énergie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398848" y="529229"/>
            <a:ext cx="1486241" cy="1254995"/>
            <a:chOff x="8845659" y="2813567"/>
            <a:chExt cx="1437698" cy="1231212"/>
          </a:xfrm>
        </p:grpSpPr>
        <p:sp>
          <p:nvSpPr>
            <p:cNvPr id="29" name="Ellipse 28"/>
            <p:cNvSpPr/>
            <p:nvPr/>
          </p:nvSpPr>
          <p:spPr>
            <a:xfrm>
              <a:off x="8917729" y="2813567"/>
              <a:ext cx="1230125" cy="1231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845659" y="3200314"/>
              <a:ext cx="1437698" cy="392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Classifications</a:t>
              </a:r>
            </a:p>
          </p:txBody>
        </p:sp>
      </p:grpSp>
      <p:cxnSp>
        <p:nvCxnSpPr>
          <p:cNvPr id="46" name="Connecteur droit 45"/>
          <p:cNvCxnSpPr>
            <a:cxnSpLocks/>
            <a:endCxn id="36" idx="3"/>
          </p:cNvCxnSpPr>
          <p:nvPr/>
        </p:nvCxnSpPr>
        <p:spPr>
          <a:xfrm flipH="1">
            <a:off x="4106803" y="6060474"/>
            <a:ext cx="430734" cy="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6187890" y="4082270"/>
            <a:ext cx="1217708" cy="1206936"/>
            <a:chOff x="2492943" y="839011"/>
            <a:chExt cx="1099750" cy="1169772"/>
          </a:xfrm>
        </p:grpSpPr>
        <p:sp>
          <p:nvSpPr>
            <p:cNvPr id="48" name="Ellipse 47"/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564107" y="950415"/>
              <a:ext cx="1023489" cy="1051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dans le monde</a:t>
              </a: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3847231" y="3094832"/>
            <a:ext cx="1099750" cy="1169772"/>
            <a:chOff x="1589382" y="2647705"/>
            <a:chExt cx="1099750" cy="1169772"/>
          </a:xfrm>
        </p:grpSpPr>
        <p:sp>
          <p:nvSpPr>
            <p:cNvPr id="7" name="Ellipse 6"/>
            <p:cNvSpPr/>
            <p:nvPr/>
          </p:nvSpPr>
          <p:spPr>
            <a:xfrm>
              <a:off x="1589382" y="2647705"/>
              <a:ext cx="1099750" cy="1169772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751508" y="3000255"/>
              <a:ext cx="710451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Unités</a:t>
              </a:r>
            </a:p>
          </p:txBody>
        </p:sp>
      </p:grpSp>
      <p:sp>
        <p:nvSpPr>
          <p:cNvPr id="69" name="Espace réservé du numéro de diapositive 68"/>
          <p:cNvSpPr>
            <a:spLocks noGrp="1"/>
          </p:cNvSpPr>
          <p:nvPr>
            <p:ph type="sldNum" sz="quarter" idx="12"/>
          </p:nvPr>
        </p:nvSpPr>
        <p:spPr>
          <a:xfrm>
            <a:off x="852830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7697053" y="2644661"/>
            <a:ext cx="1099750" cy="1119344"/>
            <a:chOff x="8390772" y="1526060"/>
            <a:chExt cx="848497" cy="828789"/>
          </a:xfrm>
        </p:grpSpPr>
        <p:sp>
          <p:nvSpPr>
            <p:cNvPr id="68" name="Ellipse 67"/>
            <p:cNvSpPr/>
            <p:nvPr/>
          </p:nvSpPr>
          <p:spPr>
            <a:xfrm>
              <a:off x="8390772" y="1526060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8394054" y="1540419"/>
              <a:ext cx="836703" cy="75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Acteurs de l’énergie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6223309" y="2391281"/>
            <a:ext cx="1088760" cy="1059074"/>
            <a:chOff x="5316164" y="3205615"/>
            <a:chExt cx="1088760" cy="1059074"/>
          </a:xfrm>
        </p:grpSpPr>
        <p:sp>
          <p:nvSpPr>
            <p:cNvPr id="72" name="Ellipse 71"/>
            <p:cNvSpPr/>
            <p:nvPr/>
          </p:nvSpPr>
          <p:spPr>
            <a:xfrm>
              <a:off x="5316164" y="3205615"/>
              <a:ext cx="1062529" cy="1059074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5316164" y="3519265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Définitions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F301BAC-8A02-90ED-FB19-9CF6DF40EE17}"/>
              </a:ext>
            </a:extLst>
          </p:cNvPr>
          <p:cNvGrpSpPr/>
          <p:nvPr/>
        </p:nvGrpSpPr>
        <p:grpSpPr>
          <a:xfrm>
            <a:off x="1790185" y="3189430"/>
            <a:ext cx="991006" cy="1073213"/>
            <a:chOff x="-21892" y="2926028"/>
            <a:chExt cx="848497" cy="828789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FC19E21F-8FCE-0458-F9AE-D154EE2BDA7C}"/>
                </a:ext>
              </a:extLst>
            </p:cNvPr>
            <p:cNvSpPr/>
            <p:nvPr/>
          </p:nvSpPr>
          <p:spPr>
            <a:xfrm>
              <a:off x="-21892" y="292602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FA11269-924F-13AE-74DE-5A5F210E9110}"/>
                </a:ext>
              </a:extLst>
            </p:cNvPr>
            <p:cNvSpPr txBox="1"/>
            <p:nvPr/>
          </p:nvSpPr>
          <p:spPr>
            <a:xfrm>
              <a:off x="10054" y="3235063"/>
              <a:ext cx="771475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Hydrogène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A27DC53C-DB18-4417-8F2D-68CF5A2F45AA}"/>
              </a:ext>
            </a:extLst>
          </p:cNvPr>
          <p:cNvGrpSpPr/>
          <p:nvPr/>
        </p:nvGrpSpPr>
        <p:grpSpPr>
          <a:xfrm>
            <a:off x="436011" y="1974460"/>
            <a:ext cx="955041" cy="903232"/>
            <a:chOff x="380312" y="3698191"/>
            <a:chExt cx="848497" cy="828789"/>
          </a:xfrm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4F5139A7-6CD8-622F-7B1E-1DBFB34ECD78}"/>
                </a:ext>
              </a:extLst>
            </p:cNvPr>
            <p:cNvSpPr/>
            <p:nvPr/>
          </p:nvSpPr>
          <p:spPr>
            <a:xfrm>
              <a:off x="380312" y="3698191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AAB8BA7-04E4-B9F1-FA75-03ECC46B1EB2}"/>
                </a:ext>
              </a:extLst>
            </p:cNvPr>
            <p:cNvSpPr txBox="1"/>
            <p:nvPr/>
          </p:nvSpPr>
          <p:spPr>
            <a:xfrm>
              <a:off x="439455" y="3989063"/>
              <a:ext cx="681621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Fusion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88F2CA92-E932-6784-1EC8-706825FF007F}"/>
              </a:ext>
            </a:extLst>
          </p:cNvPr>
          <p:cNvGrpSpPr/>
          <p:nvPr/>
        </p:nvGrpSpPr>
        <p:grpSpPr>
          <a:xfrm>
            <a:off x="386773" y="567161"/>
            <a:ext cx="1099750" cy="1073213"/>
            <a:chOff x="227201" y="3726168"/>
            <a:chExt cx="941603" cy="828789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DD188741-AAB6-4D20-940B-69AD28C9675B}"/>
                </a:ext>
              </a:extLst>
            </p:cNvPr>
            <p:cNvSpPr/>
            <p:nvPr/>
          </p:nvSpPr>
          <p:spPr>
            <a:xfrm>
              <a:off x="284406" y="372616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7A513AAC-D398-D6A3-EF58-3BC09CF16CF4}"/>
                </a:ext>
              </a:extLst>
            </p:cNvPr>
            <p:cNvSpPr txBox="1"/>
            <p:nvPr/>
          </p:nvSpPr>
          <p:spPr>
            <a:xfrm>
              <a:off x="227201" y="4021670"/>
              <a:ext cx="941603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e-carburants</a:t>
              </a:r>
            </a:p>
          </p:txBody>
        </p:sp>
      </p:grp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CC7350DB-1378-FA72-F07B-6851641774F2}"/>
              </a:ext>
            </a:extLst>
          </p:cNvPr>
          <p:cNvCxnSpPr>
            <a:cxnSpLocks/>
          </p:cNvCxnSpPr>
          <p:nvPr/>
        </p:nvCxnSpPr>
        <p:spPr>
          <a:xfrm>
            <a:off x="2293404" y="2907848"/>
            <a:ext cx="0" cy="29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0557916B-8EFB-E068-B90B-802103912CDB}"/>
              </a:ext>
            </a:extLst>
          </p:cNvPr>
          <p:cNvCxnSpPr>
            <a:cxnSpLocks/>
            <a:stCxn id="38" idx="1"/>
            <a:endCxn id="83" idx="5"/>
          </p:cNvCxnSpPr>
          <p:nvPr/>
        </p:nvCxnSpPr>
        <p:spPr>
          <a:xfrm flipH="1" flipV="1">
            <a:off x="1299463" y="1483206"/>
            <a:ext cx="643567" cy="54023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B941CEF-37AE-A53D-4DAD-C0CD73ECC1FD}"/>
              </a:ext>
            </a:extLst>
          </p:cNvPr>
          <p:cNvGrpSpPr/>
          <p:nvPr/>
        </p:nvGrpSpPr>
        <p:grpSpPr>
          <a:xfrm>
            <a:off x="4566031" y="5447545"/>
            <a:ext cx="1217708" cy="1206936"/>
            <a:chOff x="2492943" y="839011"/>
            <a:chExt cx="1099750" cy="1169772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A8E747EA-7C7B-F04B-93B0-0B4D2C81AC4A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33240A8-4D50-9562-E2EE-F8B55BD7A4DE}"/>
                </a:ext>
              </a:extLst>
            </p:cNvPr>
            <p:cNvSpPr txBox="1"/>
            <p:nvPr/>
          </p:nvSpPr>
          <p:spPr>
            <a:xfrm>
              <a:off x="2569204" y="1060322"/>
              <a:ext cx="1023489" cy="68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en France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F6070D8-6D57-9B2B-495E-1501E84754CA}"/>
              </a:ext>
            </a:extLst>
          </p:cNvPr>
          <p:cNvGrpSpPr/>
          <p:nvPr/>
        </p:nvGrpSpPr>
        <p:grpSpPr>
          <a:xfrm>
            <a:off x="3047178" y="5607588"/>
            <a:ext cx="1059625" cy="942089"/>
            <a:chOff x="2444313" y="839011"/>
            <a:chExt cx="1194690" cy="1169772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82042CA-5D8E-58B8-4BF4-9DC4F240AA5E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8CC4868-7671-62B3-C42F-6EA01A5EB2DE}"/>
                </a:ext>
              </a:extLst>
            </p:cNvPr>
            <p:cNvSpPr txBox="1"/>
            <p:nvPr/>
          </p:nvSpPr>
          <p:spPr>
            <a:xfrm>
              <a:off x="2444313" y="1210270"/>
              <a:ext cx="1194690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Consommation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E54C5174-08EE-FCE9-3E02-1E12488CBE5A}"/>
              </a:ext>
            </a:extLst>
          </p:cNvPr>
          <p:cNvGrpSpPr/>
          <p:nvPr/>
        </p:nvGrpSpPr>
        <p:grpSpPr>
          <a:xfrm>
            <a:off x="1779568" y="5633154"/>
            <a:ext cx="975418" cy="942089"/>
            <a:chOff x="2492943" y="839011"/>
            <a:chExt cx="1099750" cy="1169772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34582BAA-59FE-4622-F727-87B63DA4DAEF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58855FB-BDB1-7F6F-3C45-042F0A580698}"/>
                </a:ext>
              </a:extLst>
            </p:cNvPr>
            <p:cNvSpPr txBox="1"/>
            <p:nvPr/>
          </p:nvSpPr>
          <p:spPr>
            <a:xfrm>
              <a:off x="2552084" y="1232816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Eolien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D2311694-39F2-AB34-FB69-774E9F31881D}"/>
              </a:ext>
            </a:extLst>
          </p:cNvPr>
          <p:cNvGrpSpPr/>
          <p:nvPr/>
        </p:nvGrpSpPr>
        <p:grpSpPr>
          <a:xfrm>
            <a:off x="281512" y="5647687"/>
            <a:ext cx="1095978" cy="942089"/>
            <a:chOff x="2447597" y="839011"/>
            <a:chExt cx="1235677" cy="1169772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8584C274-4CE4-56E7-191C-E5EDD759254D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334DD2F3-A8FC-F0CD-B983-8BABBDF14C1D}"/>
                </a:ext>
              </a:extLst>
            </p:cNvPr>
            <p:cNvSpPr txBox="1"/>
            <p:nvPr/>
          </p:nvSpPr>
          <p:spPr>
            <a:xfrm>
              <a:off x="2447597" y="1232814"/>
              <a:ext cx="1235677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Photovoltaïque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8A6AC1D-6AA4-9D2F-6893-B86C35D3F0B2}"/>
              </a:ext>
            </a:extLst>
          </p:cNvPr>
          <p:cNvGrpSpPr/>
          <p:nvPr/>
        </p:nvGrpSpPr>
        <p:grpSpPr>
          <a:xfrm>
            <a:off x="3562119" y="4445586"/>
            <a:ext cx="975418" cy="942089"/>
            <a:chOff x="1087894" y="1147411"/>
            <a:chExt cx="1099750" cy="1169772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BF10DFA2-44C0-D5DC-DABA-4E2CD1E4EF4C}"/>
                </a:ext>
              </a:extLst>
            </p:cNvPr>
            <p:cNvSpPr/>
            <p:nvPr/>
          </p:nvSpPr>
          <p:spPr>
            <a:xfrm>
              <a:off x="1087894" y="11474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E256EE7D-764F-AC88-7F84-55317B1944F4}"/>
                </a:ext>
              </a:extLst>
            </p:cNvPr>
            <p:cNvSpPr txBox="1"/>
            <p:nvPr/>
          </p:nvSpPr>
          <p:spPr>
            <a:xfrm>
              <a:off x="1147035" y="1541215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PPE</a:t>
              </a:r>
            </a:p>
          </p:txBody>
        </p:sp>
      </p:grp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58FF7D99-E854-2FAD-E60E-E3AE1D4BF43F}"/>
              </a:ext>
            </a:extLst>
          </p:cNvPr>
          <p:cNvCxnSpPr>
            <a:cxnSpLocks/>
          </p:cNvCxnSpPr>
          <p:nvPr/>
        </p:nvCxnSpPr>
        <p:spPr>
          <a:xfrm flipH="1">
            <a:off x="2778787" y="6078633"/>
            <a:ext cx="298292" cy="1220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6F44EE3F-F2E5-0AAC-3013-70CABCEF83F7}"/>
              </a:ext>
            </a:extLst>
          </p:cNvPr>
          <p:cNvCxnSpPr>
            <a:cxnSpLocks/>
          </p:cNvCxnSpPr>
          <p:nvPr/>
        </p:nvCxnSpPr>
        <p:spPr>
          <a:xfrm flipH="1">
            <a:off x="1334360" y="6083366"/>
            <a:ext cx="402078" cy="979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43783D1-3B42-C964-F423-2A462BFCA5B0}"/>
              </a:ext>
            </a:extLst>
          </p:cNvPr>
          <p:cNvCxnSpPr>
            <a:cxnSpLocks/>
            <a:stCxn id="91" idx="5"/>
            <a:endCxn id="21" idx="1"/>
          </p:cNvCxnSpPr>
          <p:nvPr/>
        </p:nvCxnSpPr>
        <p:spPr>
          <a:xfrm>
            <a:off x="4394690" y="5249709"/>
            <a:ext cx="349670" cy="3745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7704006" y="4177455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734392" y="4470682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Fossiles</a:t>
            </a:r>
          </a:p>
        </p:txBody>
      </p:sp>
      <p:sp>
        <p:nvSpPr>
          <p:cNvPr id="62" name="Ellipse 61"/>
          <p:cNvSpPr/>
          <p:nvPr/>
        </p:nvSpPr>
        <p:spPr>
          <a:xfrm>
            <a:off x="8874244" y="4147109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908472" y="4484384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Nucléaire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1A3F227-544A-AC00-A6B6-5125C2230D0F}"/>
              </a:ext>
            </a:extLst>
          </p:cNvPr>
          <p:cNvSpPr/>
          <p:nvPr/>
        </p:nvSpPr>
        <p:spPr>
          <a:xfrm>
            <a:off x="10049506" y="4126489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E83A578-A62C-F9B6-3008-DCE0019156B2}"/>
              </a:ext>
            </a:extLst>
          </p:cNvPr>
          <p:cNvSpPr txBox="1"/>
          <p:nvPr/>
        </p:nvSpPr>
        <p:spPr>
          <a:xfrm>
            <a:off x="10029313" y="4311808"/>
            <a:ext cx="9765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Métaux stratégiques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EE007EE-0DE4-846B-9A4A-1A97A417A65A}"/>
              </a:ext>
            </a:extLst>
          </p:cNvPr>
          <p:cNvSpPr/>
          <p:nvPr/>
        </p:nvSpPr>
        <p:spPr>
          <a:xfrm>
            <a:off x="10109011" y="5354191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A8FA500-CBA4-5EB3-58A4-87B094EBB975}"/>
              </a:ext>
            </a:extLst>
          </p:cNvPr>
          <p:cNvSpPr txBox="1"/>
          <p:nvPr/>
        </p:nvSpPr>
        <p:spPr>
          <a:xfrm>
            <a:off x="10049506" y="5636802"/>
            <a:ext cx="9765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Terres rares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4BD19176-916E-7DA1-C3C1-56962A29CB79}"/>
              </a:ext>
            </a:extLst>
          </p:cNvPr>
          <p:cNvCxnSpPr>
            <a:cxnSpLocks/>
          </p:cNvCxnSpPr>
          <p:nvPr/>
        </p:nvCxnSpPr>
        <p:spPr>
          <a:xfrm flipH="1">
            <a:off x="7412486" y="4657330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4D567FC6-B757-1865-7614-6FA8C88984FF}"/>
              </a:ext>
            </a:extLst>
          </p:cNvPr>
          <p:cNvCxnSpPr>
            <a:cxnSpLocks/>
          </p:cNvCxnSpPr>
          <p:nvPr/>
        </p:nvCxnSpPr>
        <p:spPr>
          <a:xfrm flipH="1">
            <a:off x="11005838" y="5813404"/>
            <a:ext cx="235726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6DDE6332-ABA0-9F6F-9FE6-530E6C2DC7D1}"/>
              </a:ext>
            </a:extLst>
          </p:cNvPr>
          <p:cNvGrpSpPr/>
          <p:nvPr/>
        </p:nvGrpSpPr>
        <p:grpSpPr>
          <a:xfrm>
            <a:off x="11173588" y="5336484"/>
            <a:ext cx="976525" cy="956527"/>
            <a:chOff x="7363946" y="2495706"/>
            <a:chExt cx="941603" cy="828789"/>
          </a:xfrm>
        </p:grpSpPr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E997AFB2-A3F8-D7DD-D641-948FD0A8B6E8}"/>
                </a:ext>
              </a:extLst>
            </p:cNvPr>
            <p:cNvSpPr/>
            <p:nvPr/>
          </p:nvSpPr>
          <p:spPr>
            <a:xfrm>
              <a:off x="7429491" y="2495706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51284901-06AA-DE0D-7CDB-49C60B345279}"/>
                </a:ext>
              </a:extLst>
            </p:cNvPr>
            <p:cNvSpPr txBox="1"/>
            <p:nvPr/>
          </p:nvSpPr>
          <p:spPr>
            <a:xfrm>
              <a:off x="7363946" y="2740185"/>
              <a:ext cx="941603" cy="237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Stockage</a:t>
              </a:r>
            </a:p>
          </p:txBody>
        </p:sp>
      </p:grp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4F35FD34-C624-E683-2999-19C7DED6C62E}"/>
              </a:ext>
            </a:extLst>
          </p:cNvPr>
          <p:cNvCxnSpPr>
            <a:cxnSpLocks/>
          </p:cNvCxnSpPr>
          <p:nvPr/>
        </p:nvCxnSpPr>
        <p:spPr>
          <a:xfrm flipH="1" flipV="1">
            <a:off x="10515635" y="5025389"/>
            <a:ext cx="3880" cy="31205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344D0B6-1542-0B78-01BC-BA31A6C642DF}"/>
              </a:ext>
            </a:extLst>
          </p:cNvPr>
          <p:cNvCxnSpPr>
            <a:cxnSpLocks/>
          </p:cNvCxnSpPr>
          <p:nvPr/>
        </p:nvCxnSpPr>
        <p:spPr>
          <a:xfrm flipH="1">
            <a:off x="5689053" y="5139300"/>
            <a:ext cx="696369" cy="60114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D6CA272-4082-7CFF-583D-70ED13C37283}"/>
              </a:ext>
            </a:extLst>
          </p:cNvPr>
          <p:cNvCxnSpPr>
            <a:cxnSpLocks/>
          </p:cNvCxnSpPr>
          <p:nvPr/>
        </p:nvCxnSpPr>
        <p:spPr>
          <a:xfrm flipH="1">
            <a:off x="8552438" y="4654282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BB8A056-28FD-9C80-064B-6A97C0B9CE9A}"/>
              </a:ext>
            </a:extLst>
          </p:cNvPr>
          <p:cNvCxnSpPr>
            <a:cxnSpLocks/>
          </p:cNvCxnSpPr>
          <p:nvPr/>
        </p:nvCxnSpPr>
        <p:spPr>
          <a:xfrm flipH="1">
            <a:off x="9738110" y="4660378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90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608" y="5554815"/>
            <a:ext cx="962295" cy="962295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133599" y="-354226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85592" y="0"/>
            <a:ext cx="112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Unités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7196388" y="1043934"/>
            <a:ext cx="2659514" cy="5788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Il s’agit d’une petite quantité d’énergie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On utilise plutôt le kJ, le MJ, le GJ, 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82778" y="662028"/>
            <a:ext cx="5890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Unité de mesure de l’énergie dans le système International (SI) :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6470" y="1876595"/>
            <a:ext cx="6496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Travail d’une force d’un Newton dont le point d’application se déplace d’un mètre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09842" y="1179191"/>
            <a:ext cx="872355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Joule (J)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05" y="1119819"/>
            <a:ext cx="469032" cy="46903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885292" y="12517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N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6363659" y="1378556"/>
            <a:ext cx="580643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406258" y="137437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 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8096" y="2275491"/>
            <a:ext cx="6739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Dans la pratique, l’énergie est mesurée en utilisant d’autres unités parce qu’elles sont plus adaptées à un domaine d’activité ou bénéficient d’un long historique d’utilisation :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09842" y="3231808"/>
            <a:ext cx="1157689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Calorie (cal)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16989" y="3660504"/>
            <a:ext cx="6955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Quantité de chaleur nécessaire pour élever un gramme d’eau de 14,5°C à 15,5°C sous un bar de pression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10166" y="5339698"/>
            <a:ext cx="1398140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Wattheure (Wh)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13834" y="4484618"/>
            <a:ext cx="859531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Watt (W) 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06" y="4285352"/>
            <a:ext cx="767483" cy="767483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5947677" y="4568422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= 1 J par seconde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485779" y="452870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 W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95" y="5153746"/>
            <a:ext cx="767483" cy="767483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5878090" y="5409084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 Wh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361772" y="545643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= 1 W pendant 1 heure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9358937" y="5911054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 kWh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9941494" y="5982821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= 1000 W pendant 1 heure</a:t>
            </a:r>
          </a:p>
        </p:txBody>
      </p:sp>
      <p:sp>
        <p:nvSpPr>
          <p:cNvPr id="46" name="Ellipse 45"/>
          <p:cNvSpPr/>
          <p:nvPr/>
        </p:nvSpPr>
        <p:spPr>
          <a:xfrm>
            <a:off x="9931387" y="331847"/>
            <a:ext cx="1266475" cy="121106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Connecteur droit 46"/>
          <p:cNvCxnSpPr>
            <a:stCxn id="46" idx="3"/>
          </p:cNvCxnSpPr>
          <p:nvPr/>
        </p:nvCxnSpPr>
        <p:spPr>
          <a:xfrm flipH="1">
            <a:off x="9143284" y="1365559"/>
            <a:ext cx="973574" cy="60142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255138" y="475175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 cal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4,18 J</a:t>
            </a:r>
          </a:p>
        </p:txBody>
      </p:sp>
      <p:sp>
        <p:nvSpPr>
          <p:cNvPr id="50" name="Ellipse 49"/>
          <p:cNvSpPr/>
          <p:nvPr/>
        </p:nvSpPr>
        <p:spPr>
          <a:xfrm>
            <a:off x="9821094" y="3768723"/>
            <a:ext cx="1270972" cy="119054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H="1">
            <a:off x="8982589" y="4575339"/>
            <a:ext cx="838504" cy="370745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126200" y="3884435"/>
            <a:ext cx="660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 kWh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3,6 MJ</a:t>
            </a:r>
          </a:p>
        </p:txBody>
      </p:sp>
      <p:sp>
        <p:nvSpPr>
          <p:cNvPr id="54" name="Ellipse 53"/>
          <p:cNvSpPr/>
          <p:nvPr/>
        </p:nvSpPr>
        <p:spPr>
          <a:xfrm>
            <a:off x="10170709" y="1691350"/>
            <a:ext cx="1270972" cy="119054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5" name="Connecteur droit 54"/>
          <p:cNvCxnSpPr/>
          <p:nvPr/>
        </p:nvCxnSpPr>
        <p:spPr>
          <a:xfrm flipH="1">
            <a:off x="9366422" y="2527865"/>
            <a:ext cx="889686" cy="700518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0462991" y="1814184"/>
            <a:ext cx="6864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 Wh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3600 J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8293287" y="5186012"/>
            <a:ext cx="3489138" cy="5788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multiples du Wh (kWh, MWh et GWh) sont particulièrement utilisés dans l’industrie électrique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011F87-648C-2736-8787-F6DE6A33BF18}"/>
              </a:ext>
            </a:extLst>
          </p:cNvPr>
          <p:cNvSpPr/>
          <p:nvPr/>
        </p:nvSpPr>
        <p:spPr>
          <a:xfrm>
            <a:off x="2718913" y="4831852"/>
            <a:ext cx="1643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Unité de puissance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D58929-194D-B7EF-3A80-938AE1E2FA91}"/>
              </a:ext>
            </a:extLst>
          </p:cNvPr>
          <p:cNvSpPr/>
          <p:nvPr/>
        </p:nvSpPr>
        <p:spPr>
          <a:xfrm>
            <a:off x="3377427" y="5755220"/>
            <a:ext cx="1643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Unité d’énergie</a:t>
            </a:r>
          </a:p>
        </p:txBody>
      </p:sp>
    </p:spTree>
    <p:extLst>
      <p:ext uri="{BB962C8B-B14F-4D97-AF65-F5344CB8AC3E}">
        <p14:creationId xmlns:p14="http://schemas.microsoft.com/office/powerpoint/2010/main" val="23780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-354226"/>
            <a:ext cx="7232822" cy="7389340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08804" y="-10587"/>
            <a:ext cx="112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Unités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5992" y="1296505"/>
            <a:ext cx="6448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 d’une tonne de pétrole « moyen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Unité et multiples (ktep, Mtep, etc.) utilisées par les économistes de l’énergie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3703" y="861096"/>
            <a:ext cx="2603598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Tonne d’équivalent pétrole (tep)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87" y="714877"/>
            <a:ext cx="590547" cy="590547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7566960" y="46799"/>
            <a:ext cx="1266475" cy="121106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Connecteur droit 19"/>
          <p:cNvCxnSpPr>
            <a:stCxn id="19" idx="2"/>
          </p:cNvCxnSpPr>
          <p:nvPr/>
        </p:nvCxnSpPr>
        <p:spPr>
          <a:xfrm flipH="1">
            <a:off x="6383383" y="652334"/>
            <a:ext cx="1183577" cy="311924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710188" y="308280"/>
            <a:ext cx="1039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tep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41868 MJ =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150762" y="861096"/>
            <a:ext cx="336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 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4349" y="2498490"/>
            <a:ext cx="6657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Quantité de chaleur nécessaire pour élever d’un degré Fahrenheit une livre anglaise d’eau sous 1 bar de pression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0175" y="2028669"/>
            <a:ext cx="2177199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British Thermal Unit (BTU) 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8809254" y="677858"/>
            <a:ext cx="1266475" cy="121106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Connecteur droit 26"/>
          <p:cNvCxnSpPr>
            <a:stCxn id="26" idx="3"/>
          </p:cNvCxnSpPr>
          <p:nvPr/>
        </p:nvCxnSpPr>
        <p:spPr>
          <a:xfrm flipH="1">
            <a:off x="7051708" y="1711570"/>
            <a:ext cx="1943017" cy="501765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088574" y="813313"/>
            <a:ext cx="7072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 BTU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=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1055 J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48" y="1888927"/>
            <a:ext cx="613160" cy="61316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78885" y="3670492"/>
            <a:ext cx="7014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Unité de puissance qui exprime une équivalence entre celle fournie par un cheval tirant une charge et celle fournie par une machine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677" y="3210370"/>
            <a:ext cx="1701107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Cheval-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vapeur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 (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ch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)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52" y="3056774"/>
            <a:ext cx="676523" cy="676523"/>
          </a:xfrm>
          <a:prstGeom prst="rect">
            <a:avLst/>
          </a:prstGeom>
        </p:spPr>
      </p:pic>
      <p:cxnSp>
        <p:nvCxnSpPr>
          <p:cNvPr id="34" name="Connecteur droit avec flèche 33"/>
          <p:cNvCxnSpPr/>
          <p:nvPr/>
        </p:nvCxnSpPr>
        <p:spPr>
          <a:xfrm>
            <a:off x="3670398" y="2202238"/>
            <a:ext cx="580643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3712997" y="219805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 °F</a:t>
            </a: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2995461" y="3452309"/>
            <a:ext cx="580643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83" y="3151042"/>
            <a:ext cx="501278" cy="501278"/>
          </a:xfrm>
          <a:prstGeom prst="rect">
            <a:avLst/>
          </a:prstGeom>
        </p:spPr>
      </p:pic>
      <p:sp>
        <p:nvSpPr>
          <p:cNvPr id="38" name="Ellipse 37"/>
          <p:cNvSpPr/>
          <p:nvPr/>
        </p:nvSpPr>
        <p:spPr>
          <a:xfrm>
            <a:off x="8245456" y="2139286"/>
            <a:ext cx="1266475" cy="121106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Connecteur droit 38"/>
          <p:cNvCxnSpPr>
            <a:endCxn id="2" idx="6"/>
          </p:cNvCxnSpPr>
          <p:nvPr/>
        </p:nvCxnSpPr>
        <p:spPr>
          <a:xfrm flipH="1">
            <a:off x="7232822" y="2952904"/>
            <a:ext cx="1065393" cy="38754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581349" y="2307086"/>
            <a:ext cx="6303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1 ch 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=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736 W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27414" y="4596230"/>
            <a:ext cx="3791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Unité utilisée pour les chaudières industrielles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046" y="4529677"/>
            <a:ext cx="1112805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Thermie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(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th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)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45" y="4425228"/>
            <a:ext cx="559925" cy="559925"/>
          </a:xfrm>
          <a:prstGeom prst="rect">
            <a:avLst/>
          </a:prstGeom>
        </p:spPr>
      </p:pic>
      <p:sp>
        <p:nvSpPr>
          <p:cNvPr id="47" name="Ellipse 46"/>
          <p:cNvSpPr/>
          <p:nvPr/>
        </p:nvSpPr>
        <p:spPr>
          <a:xfrm>
            <a:off x="7542779" y="3465744"/>
            <a:ext cx="1266475" cy="121106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H="1">
            <a:off x="7027921" y="4232693"/>
            <a:ext cx="539039" cy="397726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785032" y="3609613"/>
            <a:ext cx="8707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1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th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106 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cal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4,185 MJ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07979" y="5066623"/>
            <a:ext cx="3529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 libérée par l’explosion d’une tonne de Trinitrotoluène pour comparer l’énergie libérée par les explosifs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17097" y="5417040"/>
            <a:ext cx="1173719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Tonne de TNT</a:t>
            </a:r>
          </a:p>
        </p:txBody>
      </p:sp>
      <p:sp>
        <p:nvSpPr>
          <p:cNvPr id="52" name="Ellipse 51"/>
          <p:cNvSpPr/>
          <p:nvPr/>
        </p:nvSpPr>
        <p:spPr>
          <a:xfrm>
            <a:off x="9006827" y="4024884"/>
            <a:ext cx="1266475" cy="121106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H="1">
            <a:off x="6323410" y="4839428"/>
            <a:ext cx="2736739" cy="946944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017667" y="4232693"/>
            <a:ext cx="13099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 tonne de TNT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4184 MJ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595971" y="6228417"/>
            <a:ext cx="4117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 d’un électron accéléré par une différence de potentiel de 1 volt utilisée par les physiciens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601219" y="5973084"/>
            <a:ext cx="1526380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électron-volt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 (eV)</a:t>
            </a:r>
          </a:p>
        </p:txBody>
      </p:sp>
      <p:sp>
        <p:nvSpPr>
          <p:cNvPr id="57" name="Ellipse 56"/>
          <p:cNvSpPr/>
          <p:nvPr/>
        </p:nvSpPr>
        <p:spPr>
          <a:xfrm>
            <a:off x="7937113" y="5174842"/>
            <a:ext cx="1266475" cy="121106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5874858" y="5890928"/>
            <a:ext cx="2095407" cy="362052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046314" y="5274925"/>
            <a:ext cx="1045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1 eV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=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1,602.10</a:t>
            </a:r>
            <a:r>
              <a:rPr kumimoji="0" lang="pl-PL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-19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 J</a:t>
            </a: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97" y="5336370"/>
            <a:ext cx="478449" cy="4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3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>
            <a:cxnSpLocks/>
          </p:cNvCxnSpPr>
          <p:nvPr/>
        </p:nvCxnSpPr>
        <p:spPr>
          <a:xfrm flipH="1" flipV="1">
            <a:off x="6796744" y="3489637"/>
            <a:ext cx="25722" cy="58219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72" idx="1"/>
          </p:cNvCxnSpPr>
          <p:nvPr/>
        </p:nvCxnSpPr>
        <p:spPr>
          <a:xfrm flipH="1" flipV="1">
            <a:off x="4999193" y="1042842"/>
            <a:ext cx="1379720" cy="150353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cxnSpLocks/>
            <a:stCxn id="73" idx="1"/>
            <a:endCxn id="30" idx="6"/>
          </p:cNvCxnSpPr>
          <p:nvPr/>
        </p:nvCxnSpPr>
        <p:spPr>
          <a:xfrm flipH="1" flipV="1">
            <a:off x="4449515" y="2448507"/>
            <a:ext cx="1773794" cy="456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cxnSpLocks/>
          </p:cNvCxnSpPr>
          <p:nvPr/>
        </p:nvCxnSpPr>
        <p:spPr>
          <a:xfrm flipH="1">
            <a:off x="7262972" y="3608907"/>
            <a:ext cx="628119" cy="679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cxnSpLocks/>
          </p:cNvCxnSpPr>
          <p:nvPr/>
        </p:nvCxnSpPr>
        <p:spPr>
          <a:xfrm flipH="1">
            <a:off x="4946981" y="3189430"/>
            <a:ext cx="1330755" cy="289595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/>
          </p:cNvCxnSpPr>
          <p:nvPr/>
        </p:nvCxnSpPr>
        <p:spPr>
          <a:xfrm flipH="1">
            <a:off x="7223074" y="1822227"/>
            <a:ext cx="911036" cy="791952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cxnSpLocks/>
            <a:endCxn id="79" idx="6"/>
          </p:cNvCxnSpPr>
          <p:nvPr/>
        </p:nvCxnSpPr>
        <p:spPr>
          <a:xfrm flipH="1">
            <a:off x="1391052" y="2403728"/>
            <a:ext cx="2766510" cy="223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e 65"/>
          <p:cNvGrpSpPr/>
          <p:nvPr/>
        </p:nvGrpSpPr>
        <p:grpSpPr>
          <a:xfrm>
            <a:off x="3449750" y="1918079"/>
            <a:ext cx="999765" cy="1060856"/>
            <a:chOff x="256490" y="2701286"/>
            <a:chExt cx="848497" cy="828789"/>
          </a:xfrm>
        </p:grpSpPr>
        <p:sp>
          <p:nvSpPr>
            <p:cNvPr id="30" name="Ellipse 29"/>
            <p:cNvSpPr/>
            <p:nvPr/>
          </p:nvSpPr>
          <p:spPr>
            <a:xfrm>
              <a:off x="256490" y="2701286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19696" y="2915625"/>
              <a:ext cx="709073" cy="312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Histoire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8839856" y="136525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Plan de la présentation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7673230" y="1065104"/>
            <a:ext cx="1099750" cy="1169772"/>
            <a:chOff x="3518453" y="2854413"/>
            <a:chExt cx="1099750" cy="1169772"/>
          </a:xfrm>
        </p:grpSpPr>
        <p:sp>
          <p:nvSpPr>
            <p:cNvPr id="13" name="Ellipse 12"/>
            <p:cNvSpPr/>
            <p:nvPr/>
          </p:nvSpPr>
          <p:spPr>
            <a:xfrm>
              <a:off x="3518453" y="2854413"/>
              <a:ext cx="1099750" cy="1169772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556583" y="3085356"/>
              <a:ext cx="1023489" cy="70788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Ordres de grandeur</a:t>
              </a: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797901" y="1866277"/>
            <a:ext cx="991006" cy="1073213"/>
            <a:chOff x="256490" y="3714388"/>
            <a:chExt cx="848497" cy="828789"/>
          </a:xfrm>
        </p:grpSpPr>
        <p:sp>
          <p:nvSpPr>
            <p:cNvPr id="38" name="Ellipse 37"/>
            <p:cNvSpPr/>
            <p:nvPr/>
          </p:nvSpPr>
          <p:spPr>
            <a:xfrm>
              <a:off x="256490" y="371438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33322" y="3967582"/>
              <a:ext cx="681621" cy="30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Avenir</a:t>
              </a:r>
            </a:p>
          </p:txBody>
        </p:sp>
      </p:grpSp>
      <p:cxnSp>
        <p:nvCxnSpPr>
          <p:cNvPr id="41" name="Connecteur droit 40"/>
          <p:cNvCxnSpPr>
            <a:cxnSpLocks/>
          </p:cNvCxnSpPr>
          <p:nvPr/>
        </p:nvCxnSpPr>
        <p:spPr>
          <a:xfrm flipH="1">
            <a:off x="2395246" y="1111418"/>
            <a:ext cx="2545012" cy="5651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2336312" y="530825"/>
            <a:ext cx="1309960" cy="1219078"/>
            <a:chOff x="2445390" y="789381"/>
            <a:chExt cx="1231253" cy="1259466"/>
          </a:xfrm>
        </p:grpSpPr>
        <p:sp>
          <p:nvSpPr>
            <p:cNvPr id="12" name="Ellipse 11"/>
            <p:cNvSpPr/>
            <p:nvPr/>
          </p:nvSpPr>
          <p:spPr>
            <a:xfrm>
              <a:off x="2478569" y="789381"/>
              <a:ext cx="1198074" cy="12594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445390" y="934317"/>
              <a:ext cx="1225981" cy="784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Formes d’énergie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398848" y="529229"/>
            <a:ext cx="1486241" cy="1254995"/>
            <a:chOff x="8845659" y="2813567"/>
            <a:chExt cx="1437698" cy="1231212"/>
          </a:xfrm>
        </p:grpSpPr>
        <p:sp>
          <p:nvSpPr>
            <p:cNvPr id="29" name="Ellipse 28"/>
            <p:cNvSpPr/>
            <p:nvPr/>
          </p:nvSpPr>
          <p:spPr>
            <a:xfrm>
              <a:off x="8917729" y="2813567"/>
              <a:ext cx="1230125" cy="1231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845659" y="3200314"/>
              <a:ext cx="1437698" cy="392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Classifications</a:t>
              </a:r>
            </a:p>
          </p:txBody>
        </p:sp>
      </p:grpSp>
      <p:cxnSp>
        <p:nvCxnSpPr>
          <p:cNvPr id="46" name="Connecteur droit 45"/>
          <p:cNvCxnSpPr>
            <a:cxnSpLocks/>
            <a:endCxn id="36" idx="3"/>
          </p:cNvCxnSpPr>
          <p:nvPr/>
        </p:nvCxnSpPr>
        <p:spPr>
          <a:xfrm flipH="1">
            <a:off x="4106803" y="6060474"/>
            <a:ext cx="430734" cy="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6187890" y="4082270"/>
            <a:ext cx="1217708" cy="1206936"/>
            <a:chOff x="2492943" y="839011"/>
            <a:chExt cx="1099750" cy="1169772"/>
          </a:xfrm>
        </p:grpSpPr>
        <p:sp>
          <p:nvSpPr>
            <p:cNvPr id="48" name="Ellipse 47"/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564107" y="950415"/>
              <a:ext cx="1023489" cy="1051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dans le monde</a:t>
              </a: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3847231" y="3094832"/>
            <a:ext cx="1099750" cy="1169772"/>
            <a:chOff x="1589382" y="2647705"/>
            <a:chExt cx="1099750" cy="1169772"/>
          </a:xfrm>
        </p:grpSpPr>
        <p:sp>
          <p:nvSpPr>
            <p:cNvPr id="7" name="Ellipse 6"/>
            <p:cNvSpPr/>
            <p:nvPr/>
          </p:nvSpPr>
          <p:spPr>
            <a:xfrm>
              <a:off x="1589382" y="2647705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751508" y="3000255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Unités</a:t>
              </a:r>
            </a:p>
          </p:txBody>
        </p:sp>
      </p:grpSp>
      <p:sp>
        <p:nvSpPr>
          <p:cNvPr id="69" name="Espace réservé du numéro de diapositive 68"/>
          <p:cNvSpPr>
            <a:spLocks noGrp="1"/>
          </p:cNvSpPr>
          <p:nvPr>
            <p:ph type="sldNum" sz="quarter" idx="12"/>
          </p:nvPr>
        </p:nvSpPr>
        <p:spPr>
          <a:xfrm>
            <a:off x="852830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7697053" y="2644661"/>
            <a:ext cx="1099750" cy="1119344"/>
            <a:chOff x="8390772" y="1526060"/>
            <a:chExt cx="848497" cy="828789"/>
          </a:xfrm>
        </p:grpSpPr>
        <p:sp>
          <p:nvSpPr>
            <p:cNvPr id="68" name="Ellipse 67"/>
            <p:cNvSpPr/>
            <p:nvPr/>
          </p:nvSpPr>
          <p:spPr>
            <a:xfrm>
              <a:off x="8390772" y="1526060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8394054" y="1540419"/>
              <a:ext cx="836703" cy="75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Acteurs de l’énergie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6223309" y="2391281"/>
            <a:ext cx="1088760" cy="1059074"/>
            <a:chOff x="5316164" y="3205615"/>
            <a:chExt cx="1088760" cy="1059074"/>
          </a:xfrm>
        </p:grpSpPr>
        <p:sp>
          <p:nvSpPr>
            <p:cNvPr id="72" name="Ellipse 71"/>
            <p:cNvSpPr/>
            <p:nvPr/>
          </p:nvSpPr>
          <p:spPr>
            <a:xfrm>
              <a:off x="5316164" y="3205615"/>
              <a:ext cx="1062529" cy="1059074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5316164" y="3519265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Définitions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F301BAC-8A02-90ED-FB19-9CF6DF40EE17}"/>
              </a:ext>
            </a:extLst>
          </p:cNvPr>
          <p:cNvGrpSpPr/>
          <p:nvPr/>
        </p:nvGrpSpPr>
        <p:grpSpPr>
          <a:xfrm>
            <a:off x="1790185" y="3189430"/>
            <a:ext cx="991006" cy="1073213"/>
            <a:chOff x="-21892" y="2926028"/>
            <a:chExt cx="848497" cy="828789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FC19E21F-8FCE-0458-F9AE-D154EE2BDA7C}"/>
                </a:ext>
              </a:extLst>
            </p:cNvPr>
            <p:cNvSpPr/>
            <p:nvPr/>
          </p:nvSpPr>
          <p:spPr>
            <a:xfrm>
              <a:off x="-21892" y="292602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FA11269-924F-13AE-74DE-5A5F210E9110}"/>
                </a:ext>
              </a:extLst>
            </p:cNvPr>
            <p:cNvSpPr txBox="1"/>
            <p:nvPr/>
          </p:nvSpPr>
          <p:spPr>
            <a:xfrm>
              <a:off x="10054" y="3235063"/>
              <a:ext cx="771475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Hydrogène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A27DC53C-DB18-4417-8F2D-68CF5A2F45AA}"/>
              </a:ext>
            </a:extLst>
          </p:cNvPr>
          <p:cNvGrpSpPr/>
          <p:nvPr/>
        </p:nvGrpSpPr>
        <p:grpSpPr>
          <a:xfrm>
            <a:off x="436011" y="1974460"/>
            <a:ext cx="955041" cy="903232"/>
            <a:chOff x="380312" y="3698191"/>
            <a:chExt cx="848497" cy="828789"/>
          </a:xfrm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4F5139A7-6CD8-622F-7B1E-1DBFB34ECD78}"/>
                </a:ext>
              </a:extLst>
            </p:cNvPr>
            <p:cNvSpPr/>
            <p:nvPr/>
          </p:nvSpPr>
          <p:spPr>
            <a:xfrm>
              <a:off x="380312" y="3698191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AAB8BA7-04E4-B9F1-FA75-03ECC46B1EB2}"/>
                </a:ext>
              </a:extLst>
            </p:cNvPr>
            <p:cNvSpPr txBox="1"/>
            <p:nvPr/>
          </p:nvSpPr>
          <p:spPr>
            <a:xfrm>
              <a:off x="439455" y="3989063"/>
              <a:ext cx="681621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Fusion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88F2CA92-E932-6784-1EC8-706825FF007F}"/>
              </a:ext>
            </a:extLst>
          </p:cNvPr>
          <p:cNvGrpSpPr/>
          <p:nvPr/>
        </p:nvGrpSpPr>
        <p:grpSpPr>
          <a:xfrm>
            <a:off x="386773" y="567161"/>
            <a:ext cx="1099750" cy="1073213"/>
            <a:chOff x="227201" y="3726168"/>
            <a:chExt cx="941603" cy="828789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DD188741-AAB6-4D20-940B-69AD28C9675B}"/>
                </a:ext>
              </a:extLst>
            </p:cNvPr>
            <p:cNvSpPr/>
            <p:nvPr/>
          </p:nvSpPr>
          <p:spPr>
            <a:xfrm>
              <a:off x="284406" y="372616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7A513AAC-D398-D6A3-EF58-3BC09CF16CF4}"/>
                </a:ext>
              </a:extLst>
            </p:cNvPr>
            <p:cNvSpPr txBox="1"/>
            <p:nvPr/>
          </p:nvSpPr>
          <p:spPr>
            <a:xfrm>
              <a:off x="227201" y="4021670"/>
              <a:ext cx="941603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e-carburants</a:t>
              </a:r>
            </a:p>
          </p:txBody>
        </p:sp>
      </p:grp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CC7350DB-1378-FA72-F07B-6851641774F2}"/>
              </a:ext>
            </a:extLst>
          </p:cNvPr>
          <p:cNvCxnSpPr>
            <a:cxnSpLocks/>
          </p:cNvCxnSpPr>
          <p:nvPr/>
        </p:nvCxnSpPr>
        <p:spPr>
          <a:xfrm>
            <a:off x="2293404" y="2907848"/>
            <a:ext cx="0" cy="29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0557916B-8EFB-E068-B90B-802103912CDB}"/>
              </a:ext>
            </a:extLst>
          </p:cNvPr>
          <p:cNvCxnSpPr>
            <a:cxnSpLocks/>
            <a:stCxn id="38" idx="1"/>
            <a:endCxn id="83" idx="5"/>
          </p:cNvCxnSpPr>
          <p:nvPr/>
        </p:nvCxnSpPr>
        <p:spPr>
          <a:xfrm flipH="1" flipV="1">
            <a:off x="1299463" y="1483206"/>
            <a:ext cx="643567" cy="54023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B941CEF-37AE-A53D-4DAD-C0CD73ECC1FD}"/>
              </a:ext>
            </a:extLst>
          </p:cNvPr>
          <p:cNvGrpSpPr/>
          <p:nvPr/>
        </p:nvGrpSpPr>
        <p:grpSpPr>
          <a:xfrm>
            <a:off x="4566031" y="5447545"/>
            <a:ext cx="1217708" cy="1206936"/>
            <a:chOff x="2492943" y="839011"/>
            <a:chExt cx="1099750" cy="1169772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A8E747EA-7C7B-F04B-93B0-0B4D2C81AC4A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33240A8-4D50-9562-E2EE-F8B55BD7A4DE}"/>
                </a:ext>
              </a:extLst>
            </p:cNvPr>
            <p:cNvSpPr txBox="1"/>
            <p:nvPr/>
          </p:nvSpPr>
          <p:spPr>
            <a:xfrm>
              <a:off x="2569204" y="1060322"/>
              <a:ext cx="1023489" cy="68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en France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F6070D8-6D57-9B2B-495E-1501E84754CA}"/>
              </a:ext>
            </a:extLst>
          </p:cNvPr>
          <p:cNvGrpSpPr/>
          <p:nvPr/>
        </p:nvGrpSpPr>
        <p:grpSpPr>
          <a:xfrm>
            <a:off x="3047178" y="5607588"/>
            <a:ext cx="1059625" cy="942089"/>
            <a:chOff x="2444313" y="839011"/>
            <a:chExt cx="1194690" cy="1169772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82042CA-5D8E-58B8-4BF4-9DC4F240AA5E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8CC4868-7671-62B3-C42F-6EA01A5EB2DE}"/>
                </a:ext>
              </a:extLst>
            </p:cNvPr>
            <p:cNvSpPr txBox="1"/>
            <p:nvPr/>
          </p:nvSpPr>
          <p:spPr>
            <a:xfrm>
              <a:off x="2444313" y="1210270"/>
              <a:ext cx="1194690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Consommation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E54C5174-08EE-FCE9-3E02-1E12488CBE5A}"/>
              </a:ext>
            </a:extLst>
          </p:cNvPr>
          <p:cNvGrpSpPr/>
          <p:nvPr/>
        </p:nvGrpSpPr>
        <p:grpSpPr>
          <a:xfrm>
            <a:off x="1779568" y="5633154"/>
            <a:ext cx="975418" cy="942089"/>
            <a:chOff x="2492943" y="839011"/>
            <a:chExt cx="1099750" cy="1169772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34582BAA-59FE-4622-F727-87B63DA4DAEF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58855FB-BDB1-7F6F-3C45-042F0A580698}"/>
                </a:ext>
              </a:extLst>
            </p:cNvPr>
            <p:cNvSpPr txBox="1"/>
            <p:nvPr/>
          </p:nvSpPr>
          <p:spPr>
            <a:xfrm>
              <a:off x="2552084" y="1232816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Eolien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D2311694-39F2-AB34-FB69-774E9F31881D}"/>
              </a:ext>
            </a:extLst>
          </p:cNvPr>
          <p:cNvGrpSpPr/>
          <p:nvPr/>
        </p:nvGrpSpPr>
        <p:grpSpPr>
          <a:xfrm>
            <a:off x="281512" y="5647687"/>
            <a:ext cx="1095978" cy="942089"/>
            <a:chOff x="2447597" y="839011"/>
            <a:chExt cx="1235677" cy="1169772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8584C274-4CE4-56E7-191C-E5EDD759254D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334DD2F3-A8FC-F0CD-B983-8BABBDF14C1D}"/>
                </a:ext>
              </a:extLst>
            </p:cNvPr>
            <p:cNvSpPr txBox="1"/>
            <p:nvPr/>
          </p:nvSpPr>
          <p:spPr>
            <a:xfrm>
              <a:off x="2447597" y="1232814"/>
              <a:ext cx="1235677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Photovoltaïque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8A6AC1D-6AA4-9D2F-6893-B86C35D3F0B2}"/>
              </a:ext>
            </a:extLst>
          </p:cNvPr>
          <p:cNvGrpSpPr/>
          <p:nvPr/>
        </p:nvGrpSpPr>
        <p:grpSpPr>
          <a:xfrm>
            <a:off x="3562119" y="4445586"/>
            <a:ext cx="975418" cy="942089"/>
            <a:chOff x="1087894" y="1147411"/>
            <a:chExt cx="1099750" cy="1169772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BF10DFA2-44C0-D5DC-DABA-4E2CD1E4EF4C}"/>
                </a:ext>
              </a:extLst>
            </p:cNvPr>
            <p:cNvSpPr/>
            <p:nvPr/>
          </p:nvSpPr>
          <p:spPr>
            <a:xfrm>
              <a:off x="1087894" y="11474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E256EE7D-764F-AC88-7F84-55317B1944F4}"/>
                </a:ext>
              </a:extLst>
            </p:cNvPr>
            <p:cNvSpPr txBox="1"/>
            <p:nvPr/>
          </p:nvSpPr>
          <p:spPr>
            <a:xfrm>
              <a:off x="1147035" y="1541215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PPE</a:t>
              </a:r>
            </a:p>
          </p:txBody>
        </p:sp>
      </p:grp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58FF7D99-E854-2FAD-E60E-E3AE1D4BF43F}"/>
              </a:ext>
            </a:extLst>
          </p:cNvPr>
          <p:cNvCxnSpPr>
            <a:cxnSpLocks/>
          </p:cNvCxnSpPr>
          <p:nvPr/>
        </p:nvCxnSpPr>
        <p:spPr>
          <a:xfrm flipH="1">
            <a:off x="2778787" y="6078633"/>
            <a:ext cx="298292" cy="1220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6F44EE3F-F2E5-0AAC-3013-70CABCEF83F7}"/>
              </a:ext>
            </a:extLst>
          </p:cNvPr>
          <p:cNvCxnSpPr>
            <a:cxnSpLocks/>
          </p:cNvCxnSpPr>
          <p:nvPr/>
        </p:nvCxnSpPr>
        <p:spPr>
          <a:xfrm flipH="1">
            <a:off x="1334360" y="6083366"/>
            <a:ext cx="402078" cy="979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43783D1-3B42-C964-F423-2A462BFCA5B0}"/>
              </a:ext>
            </a:extLst>
          </p:cNvPr>
          <p:cNvCxnSpPr>
            <a:cxnSpLocks/>
            <a:stCxn id="91" idx="5"/>
            <a:endCxn id="21" idx="1"/>
          </p:cNvCxnSpPr>
          <p:nvPr/>
        </p:nvCxnSpPr>
        <p:spPr>
          <a:xfrm>
            <a:off x="4394690" y="5249709"/>
            <a:ext cx="349670" cy="3745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7704006" y="4177455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734392" y="4470682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Fossiles</a:t>
            </a:r>
          </a:p>
        </p:txBody>
      </p:sp>
      <p:sp>
        <p:nvSpPr>
          <p:cNvPr id="62" name="Ellipse 61"/>
          <p:cNvSpPr/>
          <p:nvPr/>
        </p:nvSpPr>
        <p:spPr>
          <a:xfrm>
            <a:off x="8874244" y="4147109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908472" y="4484384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Nucléaire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1A3F227-544A-AC00-A6B6-5125C2230D0F}"/>
              </a:ext>
            </a:extLst>
          </p:cNvPr>
          <p:cNvSpPr/>
          <p:nvPr/>
        </p:nvSpPr>
        <p:spPr>
          <a:xfrm>
            <a:off x="10049506" y="4126489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E83A578-A62C-F9B6-3008-DCE0019156B2}"/>
              </a:ext>
            </a:extLst>
          </p:cNvPr>
          <p:cNvSpPr txBox="1"/>
          <p:nvPr/>
        </p:nvSpPr>
        <p:spPr>
          <a:xfrm>
            <a:off x="10029313" y="4311808"/>
            <a:ext cx="9765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Métaux stratégiques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EE007EE-0DE4-846B-9A4A-1A97A417A65A}"/>
              </a:ext>
            </a:extLst>
          </p:cNvPr>
          <p:cNvSpPr/>
          <p:nvPr/>
        </p:nvSpPr>
        <p:spPr>
          <a:xfrm>
            <a:off x="10109011" y="5354191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A8FA500-CBA4-5EB3-58A4-87B094EBB975}"/>
              </a:ext>
            </a:extLst>
          </p:cNvPr>
          <p:cNvSpPr txBox="1"/>
          <p:nvPr/>
        </p:nvSpPr>
        <p:spPr>
          <a:xfrm>
            <a:off x="10049506" y="5636802"/>
            <a:ext cx="9765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Terres rares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4BD19176-916E-7DA1-C3C1-56962A29CB79}"/>
              </a:ext>
            </a:extLst>
          </p:cNvPr>
          <p:cNvCxnSpPr>
            <a:cxnSpLocks/>
          </p:cNvCxnSpPr>
          <p:nvPr/>
        </p:nvCxnSpPr>
        <p:spPr>
          <a:xfrm flipH="1">
            <a:off x="7412486" y="4657330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4D567FC6-B757-1865-7614-6FA8C88984FF}"/>
              </a:ext>
            </a:extLst>
          </p:cNvPr>
          <p:cNvCxnSpPr>
            <a:cxnSpLocks/>
          </p:cNvCxnSpPr>
          <p:nvPr/>
        </p:nvCxnSpPr>
        <p:spPr>
          <a:xfrm flipH="1">
            <a:off x="11005838" y="5813404"/>
            <a:ext cx="235726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6DDE6332-ABA0-9F6F-9FE6-530E6C2DC7D1}"/>
              </a:ext>
            </a:extLst>
          </p:cNvPr>
          <p:cNvGrpSpPr/>
          <p:nvPr/>
        </p:nvGrpSpPr>
        <p:grpSpPr>
          <a:xfrm>
            <a:off x="11173588" y="5336484"/>
            <a:ext cx="976525" cy="956527"/>
            <a:chOff x="7363946" y="2495706"/>
            <a:chExt cx="941603" cy="828789"/>
          </a:xfrm>
        </p:grpSpPr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E997AFB2-A3F8-D7DD-D641-948FD0A8B6E8}"/>
                </a:ext>
              </a:extLst>
            </p:cNvPr>
            <p:cNvSpPr/>
            <p:nvPr/>
          </p:nvSpPr>
          <p:spPr>
            <a:xfrm>
              <a:off x="7429491" y="2495706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51284901-06AA-DE0D-7CDB-49C60B345279}"/>
                </a:ext>
              </a:extLst>
            </p:cNvPr>
            <p:cNvSpPr txBox="1"/>
            <p:nvPr/>
          </p:nvSpPr>
          <p:spPr>
            <a:xfrm>
              <a:off x="7363946" y="2740185"/>
              <a:ext cx="941603" cy="237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Stockage</a:t>
              </a:r>
            </a:p>
          </p:txBody>
        </p:sp>
      </p:grp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4F35FD34-C624-E683-2999-19C7DED6C62E}"/>
              </a:ext>
            </a:extLst>
          </p:cNvPr>
          <p:cNvCxnSpPr>
            <a:cxnSpLocks/>
          </p:cNvCxnSpPr>
          <p:nvPr/>
        </p:nvCxnSpPr>
        <p:spPr>
          <a:xfrm flipH="1" flipV="1">
            <a:off x="10515635" y="5025389"/>
            <a:ext cx="3880" cy="31205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344D0B6-1542-0B78-01BC-BA31A6C642DF}"/>
              </a:ext>
            </a:extLst>
          </p:cNvPr>
          <p:cNvCxnSpPr>
            <a:cxnSpLocks/>
          </p:cNvCxnSpPr>
          <p:nvPr/>
        </p:nvCxnSpPr>
        <p:spPr>
          <a:xfrm flipH="1">
            <a:off x="5689053" y="5139300"/>
            <a:ext cx="696369" cy="60114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D6CA272-4082-7CFF-583D-70ED13C37283}"/>
              </a:ext>
            </a:extLst>
          </p:cNvPr>
          <p:cNvCxnSpPr>
            <a:cxnSpLocks/>
          </p:cNvCxnSpPr>
          <p:nvPr/>
        </p:nvCxnSpPr>
        <p:spPr>
          <a:xfrm flipH="1">
            <a:off x="8552438" y="4654282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BB8A056-28FD-9C80-064B-6A97C0B9CE9A}"/>
              </a:ext>
            </a:extLst>
          </p:cNvPr>
          <p:cNvCxnSpPr>
            <a:cxnSpLocks/>
          </p:cNvCxnSpPr>
          <p:nvPr/>
        </p:nvCxnSpPr>
        <p:spPr>
          <a:xfrm flipH="1">
            <a:off x="9738110" y="4660378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133598" y="-313038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C7F7CB-B4EE-3885-3218-2DEC8B7C79AF}"/>
              </a:ext>
            </a:extLst>
          </p:cNvPr>
          <p:cNvSpPr/>
          <p:nvPr/>
        </p:nvSpPr>
        <p:spPr>
          <a:xfrm>
            <a:off x="451844" y="788533"/>
            <a:ext cx="3294068" cy="22773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160472" y="0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Ordres de grandeur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76CF470-B06F-9D20-4524-63A1774298CF}"/>
              </a:ext>
            </a:extLst>
          </p:cNvPr>
          <p:cNvSpPr/>
          <p:nvPr/>
        </p:nvSpPr>
        <p:spPr>
          <a:xfrm>
            <a:off x="2342680" y="2520776"/>
            <a:ext cx="132846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50 à 150 W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991CB2-1FCF-6CA9-C6BD-F8CFD5723889}"/>
              </a:ext>
            </a:extLst>
          </p:cNvPr>
          <p:cNvSpPr txBox="1"/>
          <p:nvPr/>
        </p:nvSpPr>
        <p:spPr>
          <a:xfrm>
            <a:off x="451844" y="2558669"/>
            <a:ext cx="1794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Humain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71BFB37-85FD-02BE-B139-C30547C6DE52}"/>
              </a:ext>
            </a:extLst>
          </p:cNvPr>
          <p:cNvSpPr/>
          <p:nvPr/>
        </p:nvSpPr>
        <p:spPr>
          <a:xfrm>
            <a:off x="2342680" y="1997168"/>
            <a:ext cx="132846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400 W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A8DD4D-CD97-17F0-0C75-29879EFD202C}"/>
              </a:ext>
            </a:extLst>
          </p:cNvPr>
          <p:cNvSpPr txBox="1"/>
          <p:nvPr/>
        </p:nvSpPr>
        <p:spPr>
          <a:xfrm>
            <a:off x="451844" y="2106163"/>
            <a:ext cx="1094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Cycliste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667B09A-4CD9-53DA-DFB6-5F870277AF36}"/>
              </a:ext>
            </a:extLst>
          </p:cNvPr>
          <p:cNvSpPr/>
          <p:nvPr/>
        </p:nvSpPr>
        <p:spPr>
          <a:xfrm>
            <a:off x="2342680" y="1500629"/>
            <a:ext cx="132846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1100 W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E631621-5509-8347-38D0-416F49086D63}"/>
              </a:ext>
            </a:extLst>
          </p:cNvPr>
          <p:cNvSpPr txBox="1"/>
          <p:nvPr/>
        </p:nvSpPr>
        <p:spPr>
          <a:xfrm>
            <a:off x="451844" y="1626100"/>
            <a:ext cx="1517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Cycliste en sprint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A3AC85C-A7B8-35BB-E846-5942A3BF76ED}"/>
              </a:ext>
            </a:extLst>
          </p:cNvPr>
          <p:cNvSpPr/>
          <p:nvPr/>
        </p:nvSpPr>
        <p:spPr>
          <a:xfrm>
            <a:off x="2342680" y="945912"/>
            <a:ext cx="132846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680 W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460F9A-8900-EC85-08A0-79614DED1701}"/>
              </a:ext>
            </a:extLst>
          </p:cNvPr>
          <p:cNvSpPr txBox="1"/>
          <p:nvPr/>
        </p:nvSpPr>
        <p:spPr>
          <a:xfrm>
            <a:off x="451844" y="1071383"/>
            <a:ext cx="1517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Cheval de trait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5DAF798-040D-DB4D-C915-85E9A11D32F6}"/>
              </a:ext>
            </a:extLst>
          </p:cNvPr>
          <p:cNvSpPr txBox="1"/>
          <p:nvPr/>
        </p:nvSpPr>
        <p:spPr>
          <a:xfrm>
            <a:off x="1428101" y="453448"/>
            <a:ext cx="1397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Êtres vivants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5F3363-4C7B-AEFC-2C86-4BAD77113A6B}"/>
              </a:ext>
            </a:extLst>
          </p:cNvPr>
          <p:cNvSpPr/>
          <p:nvPr/>
        </p:nvSpPr>
        <p:spPr>
          <a:xfrm>
            <a:off x="4328117" y="2306731"/>
            <a:ext cx="3294068" cy="2277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67A9234B-9C3C-E218-FB1B-A3048B93DC20}"/>
              </a:ext>
            </a:extLst>
          </p:cNvPr>
          <p:cNvSpPr/>
          <p:nvPr/>
        </p:nvSpPr>
        <p:spPr>
          <a:xfrm>
            <a:off x="6218953" y="4032548"/>
            <a:ext cx="132846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12 mW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36759D6-1A59-457A-5ABB-DF418D386BCD}"/>
              </a:ext>
            </a:extLst>
          </p:cNvPr>
          <p:cNvSpPr txBox="1"/>
          <p:nvPr/>
        </p:nvSpPr>
        <p:spPr>
          <a:xfrm>
            <a:off x="4328117" y="4116912"/>
            <a:ext cx="1794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Smartphone éteint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CD4021CD-711C-04B0-84C3-6A997CBA980B}"/>
              </a:ext>
            </a:extLst>
          </p:cNvPr>
          <p:cNvSpPr/>
          <p:nvPr/>
        </p:nvSpPr>
        <p:spPr>
          <a:xfrm>
            <a:off x="6218953" y="3508940"/>
            <a:ext cx="132846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890 à 1600 mW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16F4D20-1C47-3F71-FF66-AA7CDD77BE60}"/>
              </a:ext>
            </a:extLst>
          </p:cNvPr>
          <p:cNvSpPr txBox="1"/>
          <p:nvPr/>
        </p:nvSpPr>
        <p:spPr>
          <a:xfrm>
            <a:off x="4305231" y="3515597"/>
            <a:ext cx="171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Smartphone  en transfert de données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681ABCA7-916E-2A1A-5967-8FC1CEDEB393}"/>
              </a:ext>
            </a:extLst>
          </p:cNvPr>
          <p:cNvSpPr/>
          <p:nvPr/>
        </p:nvSpPr>
        <p:spPr>
          <a:xfrm>
            <a:off x="6218953" y="3012401"/>
            <a:ext cx="132846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12 kW (12 J 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1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mS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6B63811-C887-2B0D-1E59-2A0FA51D6754}"/>
              </a:ext>
            </a:extLst>
          </p:cNvPr>
          <p:cNvSpPr txBox="1"/>
          <p:nvPr/>
        </p:nvSpPr>
        <p:spPr>
          <a:xfrm>
            <a:off x="4288664" y="3076248"/>
            <a:ext cx="1794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Flash appareil photo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20BFFFC5-0FDB-F481-637E-83C0E65DEC97}"/>
              </a:ext>
            </a:extLst>
          </p:cNvPr>
          <p:cNvSpPr/>
          <p:nvPr/>
        </p:nvSpPr>
        <p:spPr>
          <a:xfrm>
            <a:off x="6218953" y="2457684"/>
            <a:ext cx="132846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30 à 200 W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29D35C4-76DD-43E8-8AE4-F86F4BAD23EC}"/>
              </a:ext>
            </a:extLst>
          </p:cNvPr>
          <p:cNvSpPr txBox="1"/>
          <p:nvPr/>
        </p:nvSpPr>
        <p:spPr>
          <a:xfrm>
            <a:off x="4328117" y="2531399"/>
            <a:ext cx="1517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PC de bureau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EC5329D-8D46-865A-196D-B3A4492C3935}"/>
              </a:ext>
            </a:extLst>
          </p:cNvPr>
          <p:cNvSpPr txBox="1"/>
          <p:nvPr/>
        </p:nvSpPr>
        <p:spPr>
          <a:xfrm>
            <a:off x="4827395" y="1907331"/>
            <a:ext cx="2185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Appareils électroniques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EB1E2AA-6028-AA81-73B2-5CAA9CB39708}"/>
              </a:ext>
            </a:extLst>
          </p:cNvPr>
          <p:cNvGrpSpPr/>
          <p:nvPr/>
        </p:nvGrpSpPr>
        <p:grpSpPr>
          <a:xfrm>
            <a:off x="8489795" y="3144716"/>
            <a:ext cx="3317684" cy="3252935"/>
            <a:chOff x="8489795" y="3144716"/>
            <a:chExt cx="3317684" cy="325293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508807-9E89-B74A-C306-5CBE6ADAD93A}"/>
                </a:ext>
              </a:extLst>
            </p:cNvPr>
            <p:cNvSpPr/>
            <p:nvPr/>
          </p:nvSpPr>
          <p:spPr>
            <a:xfrm>
              <a:off x="8513411" y="3640341"/>
              <a:ext cx="3294068" cy="27573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314A83A0-CACD-BFB8-317D-B9AB63C93172}"/>
                </a:ext>
              </a:extLst>
            </p:cNvPr>
            <p:cNvSpPr/>
            <p:nvPr/>
          </p:nvSpPr>
          <p:spPr>
            <a:xfrm>
              <a:off x="10479011" y="4791968"/>
              <a:ext cx="1293748" cy="39836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1 à 2 kW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DB98269A-C6F9-EA78-B200-2CE37CE9034F}"/>
                </a:ext>
              </a:extLst>
            </p:cNvPr>
            <p:cNvSpPr txBox="1"/>
            <p:nvPr/>
          </p:nvSpPr>
          <p:spPr>
            <a:xfrm>
              <a:off x="8545581" y="5844532"/>
              <a:ext cx="1794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LED émettant un flux lumineux de 1055 lm</a:t>
              </a: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3AA4B7C2-26C8-310F-DF21-643FFF53344E}"/>
                </a:ext>
              </a:extLst>
            </p:cNvPr>
            <p:cNvSpPr/>
            <p:nvPr/>
          </p:nvSpPr>
          <p:spPr>
            <a:xfrm>
              <a:off x="10467292" y="4283755"/>
              <a:ext cx="1328468" cy="39836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1,5 à 3 W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A94262BC-5880-C853-2073-CEF7623451ED}"/>
                </a:ext>
              </a:extLst>
            </p:cNvPr>
            <p:cNvSpPr txBox="1"/>
            <p:nvPr/>
          </p:nvSpPr>
          <p:spPr>
            <a:xfrm>
              <a:off x="8524066" y="4365665"/>
              <a:ext cx="18612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Machine à laver le linge</a:t>
              </a:r>
            </a:p>
          </p:txBody>
        </p:sp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9416464B-3FC1-E9C7-159B-260871168308}"/>
                </a:ext>
              </a:extLst>
            </p:cNvPr>
            <p:cNvSpPr/>
            <p:nvPr/>
          </p:nvSpPr>
          <p:spPr>
            <a:xfrm>
              <a:off x="10444291" y="3804104"/>
              <a:ext cx="1328468" cy="39836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25 à 35 kW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009CF0F-C569-5CC3-A6E3-02C8B02F0F60}"/>
                </a:ext>
              </a:extLst>
            </p:cNvPr>
            <p:cNvSpPr txBox="1"/>
            <p:nvPr/>
          </p:nvSpPr>
          <p:spPr>
            <a:xfrm>
              <a:off x="8489795" y="3806703"/>
              <a:ext cx="15170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Chaudière au fuel domestique</a:t>
              </a:r>
            </a:p>
          </p:txBody>
        </p: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8555C0B1-7A9E-A73C-032A-9A8C940B0121}"/>
                </a:ext>
              </a:extLst>
            </p:cNvPr>
            <p:cNvSpPr/>
            <p:nvPr/>
          </p:nvSpPr>
          <p:spPr>
            <a:xfrm>
              <a:off x="10479011" y="5873811"/>
              <a:ext cx="1328468" cy="39836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12 W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67BAC089-D7ED-AA23-F9CC-25836EEBDCB8}"/>
                </a:ext>
              </a:extLst>
            </p:cNvPr>
            <p:cNvSpPr txBox="1"/>
            <p:nvPr/>
          </p:nvSpPr>
          <p:spPr>
            <a:xfrm>
              <a:off x="8511228" y="5266272"/>
              <a:ext cx="2049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Ampoule à incandescence émettant un flux lumineux de 1055 lm</a:t>
              </a:r>
            </a:p>
          </p:txBody>
        </p:sp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75CE27C0-5482-6FC4-29E9-88658D2C7859}"/>
                </a:ext>
              </a:extLst>
            </p:cNvPr>
            <p:cNvSpPr/>
            <p:nvPr/>
          </p:nvSpPr>
          <p:spPr>
            <a:xfrm>
              <a:off x="10479011" y="5327830"/>
              <a:ext cx="1293748" cy="39836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75 W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4CEC90BF-D94C-6BF7-FDD7-279EBB9A4AA0}"/>
                </a:ext>
              </a:extLst>
            </p:cNvPr>
            <p:cNvSpPr txBox="1"/>
            <p:nvPr/>
          </p:nvSpPr>
          <p:spPr>
            <a:xfrm>
              <a:off x="8503826" y="4886906"/>
              <a:ext cx="17395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Bouilloire électrique 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61E5E555-F25A-D56B-28B4-5C367CF1680D}"/>
                </a:ext>
              </a:extLst>
            </p:cNvPr>
            <p:cNvSpPr txBox="1"/>
            <p:nvPr/>
          </p:nvSpPr>
          <p:spPr>
            <a:xfrm>
              <a:off x="9132461" y="3144716"/>
              <a:ext cx="21853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Appareils domestiques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805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1939391" y="-531340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160472" y="0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Ordres de grandeur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Rectangle à coins arrondis 17">
            <a:extLst>
              <a:ext uri="{FF2B5EF4-FFF2-40B4-BE49-F238E27FC236}">
                <a16:creationId xmlns:a16="http://schemas.microsoft.com/office/drawing/2014/main" id="{863A7BAC-691B-BDDD-12CE-DA5B35BBAFEA}"/>
              </a:ext>
            </a:extLst>
          </p:cNvPr>
          <p:cNvSpPr/>
          <p:nvPr/>
        </p:nvSpPr>
        <p:spPr>
          <a:xfrm>
            <a:off x="812668" y="4361830"/>
            <a:ext cx="2952466" cy="81724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Puissance hydraulique installée en France 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25700 MW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(447 barrages, 10</a:t>
            </a: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ème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 puissance hydroélectrique du monde et 3</a:t>
            </a: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ème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 d'Europe)</a:t>
            </a:r>
          </a:p>
        </p:txBody>
      </p:sp>
      <p:sp>
        <p:nvSpPr>
          <p:cNvPr id="6" name="Rectangle à coins arrondis 17">
            <a:extLst>
              <a:ext uri="{FF2B5EF4-FFF2-40B4-BE49-F238E27FC236}">
                <a16:creationId xmlns:a16="http://schemas.microsoft.com/office/drawing/2014/main" id="{2A305743-B70E-A664-96DF-DE2ADDE7C900}"/>
              </a:ext>
            </a:extLst>
          </p:cNvPr>
          <p:cNvSpPr/>
          <p:nvPr/>
        </p:nvSpPr>
        <p:spPr>
          <a:xfrm>
            <a:off x="9182398" y="2653028"/>
            <a:ext cx="2757519" cy="17803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1875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95250" algn="l"/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La quantité annuelle d'énergie solaire atteignant la surface de la Terre représente environ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2 fois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l'énergie des ressources fossiles (charbon, pétrole, gaz et uranium) exploitées par l’humanité depuis les origines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785AE6-4BDF-6AA8-A988-250EA869A2DE}"/>
              </a:ext>
            </a:extLst>
          </p:cNvPr>
          <p:cNvSpPr/>
          <p:nvPr/>
        </p:nvSpPr>
        <p:spPr>
          <a:xfrm>
            <a:off x="97097" y="537966"/>
            <a:ext cx="3505704" cy="3367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9066E57-7860-EF9B-759C-616B5C9118C7}"/>
              </a:ext>
            </a:extLst>
          </p:cNvPr>
          <p:cNvSpPr/>
          <p:nvPr/>
        </p:nvSpPr>
        <p:spPr>
          <a:xfrm>
            <a:off x="2165224" y="2215925"/>
            <a:ext cx="129374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300 kW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1A3A20-20CB-7083-ECBC-ACB98C524FA0}"/>
              </a:ext>
            </a:extLst>
          </p:cNvPr>
          <p:cNvSpPr txBox="1"/>
          <p:nvPr/>
        </p:nvSpPr>
        <p:spPr>
          <a:xfrm>
            <a:off x="67718" y="3378239"/>
            <a:ext cx="3014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Voiture à moteur thermique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4541521-5E12-3F6D-FC5A-7CFA2968474E}"/>
              </a:ext>
            </a:extLst>
          </p:cNvPr>
          <p:cNvSpPr/>
          <p:nvPr/>
        </p:nvSpPr>
        <p:spPr>
          <a:xfrm>
            <a:off x="2153505" y="1707712"/>
            <a:ext cx="132846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1,8 à 3 MW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4ED46C0-01E6-DE06-5510-BAE043B44DDF}"/>
              </a:ext>
            </a:extLst>
          </p:cNvPr>
          <p:cNvSpPr txBox="1"/>
          <p:nvPr/>
        </p:nvSpPr>
        <p:spPr>
          <a:xfrm>
            <a:off x="97096" y="1789622"/>
            <a:ext cx="1861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Locomotive diesel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C6AEE5B3-24B5-3390-BE8E-B14F1C0BB2D2}"/>
              </a:ext>
            </a:extLst>
          </p:cNvPr>
          <p:cNvSpPr/>
          <p:nvPr/>
        </p:nvSpPr>
        <p:spPr>
          <a:xfrm>
            <a:off x="2147756" y="1228061"/>
            <a:ext cx="132846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8,8 MW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6FA0604-314F-3428-523A-35F787B1555F}"/>
              </a:ext>
            </a:extLst>
          </p:cNvPr>
          <p:cNvSpPr txBox="1"/>
          <p:nvPr/>
        </p:nvSpPr>
        <p:spPr>
          <a:xfrm>
            <a:off x="97096" y="1324189"/>
            <a:ext cx="1517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TGV Atlantique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4AAAE0D8-92EC-8332-F721-33AC6BC2B790}"/>
              </a:ext>
            </a:extLst>
          </p:cNvPr>
          <p:cNvSpPr/>
          <p:nvPr/>
        </p:nvSpPr>
        <p:spPr>
          <a:xfrm>
            <a:off x="2186320" y="3297768"/>
            <a:ext cx="132846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50 à 140 kW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206E73B-553F-1EA6-02DA-A88B727775F7}"/>
              </a:ext>
            </a:extLst>
          </p:cNvPr>
          <p:cNvSpPr txBox="1"/>
          <p:nvPr/>
        </p:nvSpPr>
        <p:spPr>
          <a:xfrm>
            <a:off x="97096" y="2812471"/>
            <a:ext cx="2800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Voiture à moteur électrique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E1870617-B83F-D783-CCEB-AC86B1021330}"/>
              </a:ext>
            </a:extLst>
          </p:cNvPr>
          <p:cNvSpPr/>
          <p:nvPr/>
        </p:nvSpPr>
        <p:spPr>
          <a:xfrm>
            <a:off x="2186320" y="2751787"/>
            <a:ext cx="129374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100 kW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B0907F4-3D57-7010-4EB3-045D42112AF7}"/>
              </a:ext>
            </a:extLst>
          </p:cNvPr>
          <p:cNvSpPr txBox="1"/>
          <p:nvPr/>
        </p:nvSpPr>
        <p:spPr>
          <a:xfrm>
            <a:off x="97096" y="2310863"/>
            <a:ext cx="194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Camion semi-remorque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5A7623B-5774-11EF-29B5-418DDB7CA4C7}"/>
              </a:ext>
            </a:extLst>
          </p:cNvPr>
          <p:cNvSpPr txBox="1"/>
          <p:nvPr/>
        </p:nvSpPr>
        <p:spPr>
          <a:xfrm>
            <a:off x="1139878" y="221683"/>
            <a:ext cx="2185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Moyens de transport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E46D3A18-8A4A-D4FF-6BBF-E1461B5EC107}"/>
              </a:ext>
            </a:extLst>
          </p:cNvPr>
          <p:cNvSpPr/>
          <p:nvPr/>
        </p:nvSpPr>
        <p:spPr>
          <a:xfrm>
            <a:off x="2146479" y="732647"/>
            <a:ext cx="132846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117 MW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0529C49-4852-CC39-3D5C-FA8D121CE471}"/>
              </a:ext>
            </a:extLst>
          </p:cNvPr>
          <p:cNvSpPr txBox="1"/>
          <p:nvPr/>
        </p:nvSpPr>
        <p:spPr>
          <a:xfrm>
            <a:off x="97096" y="831113"/>
            <a:ext cx="1517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Queen Mary 2 </a:t>
            </a:r>
          </a:p>
        </p:txBody>
      </p:sp>
      <p:sp>
        <p:nvSpPr>
          <p:cNvPr id="9" name="Flèche : courbe vers le haut 8">
            <a:extLst>
              <a:ext uri="{FF2B5EF4-FFF2-40B4-BE49-F238E27FC236}">
                <a16:creationId xmlns:a16="http://schemas.microsoft.com/office/drawing/2014/main" id="{EEE323CD-9BAB-5634-733E-4B96B868C4E3}"/>
              </a:ext>
            </a:extLst>
          </p:cNvPr>
          <p:cNvSpPr/>
          <p:nvPr/>
        </p:nvSpPr>
        <p:spPr>
          <a:xfrm rot="16200000">
            <a:off x="3498133" y="2587338"/>
            <a:ext cx="459288" cy="210366"/>
          </a:xfrm>
          <a:prstGeom prst="curvedUpArrow">
            <a:avLst>
              <a:gd name="adj1" fmla="val 25000"/>
              <a:gd name="adj2" fmla="val 55920"/>
              <a:gd name="adj3" fmla="val 25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èche : courbe vers le haut 25">
            <a:extLst>
              <a:ext uri="{FF2B5EF4-FFF2-40B4-BE49-F238E27FC236}">
                <a16:creationId xmlns:a16="http://schemas.microsoft.com/office/drawing/2014/main" id="{69BFA31A-DF90-7CEC-86CE-CC0253A0B1E8}"/>
              </a:ext>
            </a:extLst>
          </p:cNvPr>
          <p:cNvSpPr/>
          <p:nvPr/>
        </p:nvSpPr>
        <p:spPr>
          <a:xfrm rot="16200000">
            <a:off x="3504243" y="2025429"/>
            <a:ext cx="459288" cy="210366"/>
          </a:xfrm>
          <a:prstGeom prst="curvedUpArrow">
            <a:avLst>
              <a:gd name="adj1" fmla="val 25000"/>
              <a:gd name="adj2" fmla="val 55920"/>
              <a:gd name="adj3" fmla="val 25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lèche : courbe vers le haut 26">
            <a:extLst>
              <a:ext uri="{FF2B5EF4-FFF2-40B4-BE49-F238E27FC236}">
                <a16:creationId xmlns:a16="http://schemas.microsoft.com/office/drawing/2014/main" id="{A3F84290-0381-4221-6E08-B8EF25B6EF4B}"/>
              </a:ext>
            </a:extLst>
          </p:cNvPr>
          <p:cNvSpPr/>
          <p:nvPr/>
        </p:nvSpPr>
        <p:spPr>
          <a:xfrm rot="16200000">
            <a:off x="3517309" y="1525713"/>
            <a:ext cx="459288" cy="210366"/>
          </a:xfrm>
          <a:prstGeom prst="curvedUpArrow">
            <a:avLst>
              <a:gd name="adj1" fmla="val 25000"/>
              <a:gd name="adj2" fmla="val 55920"/>
              <a:gd name="adj3" fmla="val 25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lèche : courbe vers le haut 27">
            <a:extLst>
              <a:ext uri="{FF2B5EF4-FFF2-40B4-BE49-F238E27FC236}">
                <a16:creationId xmlns:a16="http://schemas.microsoft.com/office/drawing/2014/main" id="{8EB30EDB-3A19-37F6-572A-D55B263DB007}"/>
              </a:ext>
            </a:extLst>
          </p:cNvPr>
          <p:cNvSpPr/>
          <p:nvPr/>
        </p:nvSpPr>
        <p:spPr>
          <a:xfrm rot="16200000">
            <a:off x="3512016" y="1017360"/>
            <a:ext cx="459288" cy="210366"/>
          </a:xfrm>
          <a:prstGeom prst="curvedUpArrow">
            <a:avLst>
              <a:gd name="adj1" fmla="val 25000"/>
              <a:gd name="adj2" fmla="val 55920"/>
              <a:gd name="adj3" fmla="val 25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D2549F-BCC8-C01C-6D73-F9363D736F65}"/>
              </a:ext>
            </a:extLst>
          </p:cNvPr>
          <p:cNvSpPr/>
          <p:nvPr/>
        </p:nvSpPr>
        <p:spPr>
          <a:xfrm>
            <a:off x="4450453" y="2121871"/>
            <a:ext cx="3637736" cy="33674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E33B674-4749-A968-BFDD-00E94454A1BB}"/>
              </a:ext>
            </a:extLst>
          </p:cNvPr>
          <p:cNvSpPr/>
          <p:nvPr/>
        </p:nvSpPr>
        <p:spPr>
          <a:xfrm>
            <a:off x="6692853" y="3812601"/>
            <a:ext cx="129374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900 à 1450 MW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523337C-DD04-644A-FB09-C6DF8E88CE3F}"/>
              </a:ext>
            </a:extLst>
          </p:cNvPr>
          <p:cNvSpPr txBox="1"/>
          <p:nvPr/>
        </p:nvSpPr>
        <p:spPr>
          <a:xfrm>
            <a:off x="4448705" y="4974915"/>
            <a:ext cx="3264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Marémotrice de la Rance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08393DDC-B4EF-759E-BF0B-E99F11A75A2F}"/>
              </a:ext>
            </a:extLst>
          </p:cNvPr>
          <p:cNvSpPr/>
          <p:nvPr/>
        </p:nvSpPr>
        <p:spPr>
          <a:xfrm>
            <a:off x="6681134" y="3304388"/>
            <a:ext cx="132846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1800 MW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2B94450-F69C-8AEE-9D23-E10511F973A9}"/>
              </a:ext>
            </a:extLst>
          </p:cNvPr>
          <p:cNvSpPr txBox="1"/>
          <p:nvPr/>
        </p:nvSpPr>
        <p:spPr>
          <a:xfrm>
            <a:off x="4469457" y="3386298"/>
            <a:ext cx="2353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Barrage de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Grand’Maison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34ECE8D2-F617-8CCD-1D1A-A1E9C2F9DA9E}"/>
              </a:ext>
            </a:extLst>
          </p:cNvPr>
          <p:cNvSpPr/>
          <p:nvPr/>
        </p:nvSpPr>
        <p:spPr>
          <a:xfrm>
            <a:off x="6675385" y="2824737"/>
            <a:ext cx="132846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2100 MW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CE5E551-1151-D8FA-B694-2F8E1DC519F9}"/>
              </a:ext>
            </a:extLst>
          </p:cNvPr>
          <p:cNvSpPr txBox="1"/>
          <p:nvPr/>
        </p:nvSpPr>
        <p:spPr>
          <a:xfrm>
            <a:off x="4469456" y="2920865"/>
            <a:ext cx="211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Haut barrage d’Assouan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147A9449-302E-E40C-3D20-D77CDF7D09FB}"/>
              </a:ext>
            </a:extLst>
          </p:cNvPr>
          <p:cNvSpPr/>
          <p:nvPr/>
        </p:nvSpPr>
        <p:spPr>
          <a:xfrm>
            <a:off x="6694899" y="4894444"/>
            <a:ext cx="132846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240 MW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6D05ABE-88CF-A86D-595F-C9505EDD4EBF}"/>
              </a:ext>
            </a:extLst>
          </p:cNvPr>
          <p:cNvSpPr txBox="1"/>
          <p:nvPr/>
        </p:nvSpPr>
        <p:spPr>
          <a:xfrm>
            <a:off x="4469456" y="4409147"/>
            <a:ext cx="3032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Parc éolien de Saint-Brieuc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5F2934F6-3883-CAB4-82B0-2FC538AEADA0}"/>
              </a:ext>
            </a:extLst>
          </p:cNvPr>
          <p:cNvSpPr/>
          <p:nvPr/>
        </p:nvSpPr>
        <p:spPr>
          <a:xfrm>
            <a:off x="6713949" y="4348463"/>
            <a:ext cx="129374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496 MW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35985B9-CDCA-8605-957A-59D4841904CD}"/>
              </a:ext>
            </a:extLst>
          </p:cNvPr>
          <p:cNvSpPr txBox="1"/>
          <p:nvPr/>
        </p:nvSpPr>
        <p:spPr>
          <a:xfrm>
            <a:off x="4485133" y="3812601"/>
            <a:ext cx="210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Réacteur du parc électronucléaire français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6A78874-4D41-E2B3-EB74-11F7E8D696D6}"/>
              </a:ext>
            </a:extLst>
          </p:cNvPr>
          <p:cNvSpPr txBox="1"/>
          <p:nvPr/>
        </p:nvSpPr>
        <p:spPr>
          <a:xfrm>
            <a:off x="4847941" y="1674842"/>
            <a:ext cx="3441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Moyens de production électrique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AB62569D-22D1-5FF5-C193-FC788B8FD66D}"/>
              </a:ext>
            </a:extLst>
          </p:cNvPr>
          <p:cNvSpPr/>
          <p:nvPr/>
        </p:nvSpPr>
        <p:spPr>
          <a:xfrm>
            <a:off x="6674108" y="2329323"/>
            <a:ext cx="132846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22500 MW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CC84E7A-0225-35EE-085E-1F9AC6C65A1F}"/>
              </a:ext>
            </a:extLst>
          </p:cNvPr>
          <p:cNvSpPr txBox="1"/>
          <p:nvPr/>
        </p:nvSpPr>
        <p:spPr>
          <a:xfrm>
            <a:off x="4469457" y="2376029"/>
            <a:ext cx="2223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Barrage des 3 Gorges (Chine)</a:t>
            </a:r>
          </a:p>
        </p:txBody>
      </p:sp>
      <p:sp>
        <p:nvSpPr>
          <p:cNvPr id="43" name="Flèche : courbe vers le haut 42">
            <a:extLst>
              <a:ext uri="{FF2B5EF4-FFF2-40B4-BE49-F238E27FC236}">
                <a16:creationId xmlns:a16="http://schemas.microsoft.com/office/drawing/2014/main" id="{60647485-78CA-B391-C4E0-2E541DDD3C2C}"/>
              </a:ext>
            </a:extLst>
          </p:cNvPr>
          <p:cNvSpPr/>
          <p:nvPr/>
        </p:nvSpPr>
        <p:spPr>
          <a:xfrm rot="16200000">
            <a:off x="8001572" y="4758801"/>
            <a:ext cx="459288" cy="210366"/>
          </a:xfrm>
          <a:prstGeom prst="curvedUpArrow">
            <a:avLst>
              <a:gd name="adj1" fmla="val 25000"/>
              <a:gd name="adj2" fmla="val 55920"/>
              <a:gd name="adj3" fmla="val 25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lèche : courbe vers le haut 43">
            <a:extLst>
              <a:ext uri="{FF2B5EF4-FFF2-40B4-BE49-F238E27FC236}">
                <a16:creationId xmlns:a16="http://schemas.microsoft.com/office/drawing/2014/main" id="{183C6150-2F99-82D2-133E-497A3DBC5C1E}"/>
              </a:ext>
            </a:extLst>
          </p:cNvPr>
          <p:cNvSpPr/>
          <p:nvPr/>
        </p:nvSpPr>
        <p:spPr>
          <a:xfrm rot="16200000">
            <a:off x="8008634" y="4136246"/>
            <a:ext cx="459288" cy="210366"/>
          </a:xfrm>
          <a:prstGeom prst="curvedUpArrow">
            <a:avLst>
              <a:gd name="adj1" fmla="val 25000"/>
              <a:gd name="adj2" fmla="val 55920"/>
              <a:gd name="adj3" fmla="val 25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èche : courbe vers le haut 44">
            <a:extLst>
              <a:ext uri="{FF2B5EF4-FFF2-40B4-BE49-F238E27FC236}">
                <a16:creationId xmlns:a16="http://schemas.microsoft.com/office/drawing/2014/main" id="{31DFAFC1-62EA-9121-6F02-AF6E75AC82C9}"/>
              </a:ext>
            </a:extLst>
          </p:cNvPr>
          <p:cNvSpPr/>
          <p:nvPr/>
        </p:nvSpPr>
        <p:spPr>
          <a:xfrm rot="16200000">
            <a:off x="8004485" y="3550055"/>
            <a:ext cx="459288" cy="210366"/>
          </a:xfrm>
          <a:prstGeom prst="curvedUpArrow">
            <a:avLst>
              <a:gd name="adj1" fmla="val 25000"/>
              <a:gd name="adj2" fmla="val 55920"/>
              <a:gd name="adj3" fmla="val 25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lèche : courbe vers le haut 45">
            <a:extLst>
              <a:ext uri="{FF2B5EF4-FFF2-40B4-BE49-F238E27FC236}">
                <a16:creationId xmlns:a16="http://schemas.microsoft.com/office/drawing/2014/main" id="{532B5D96-5338-76BE-BF63-F5ACD30A85CF}"/>
              </a:ext>
            </a:extLst>
          </p:cNvPr>
          <p:cNvSpPr/>
          <p:nvPr/>
        </p:nvSpPr>
        <p:spPr>
          <a:xfrm rot="16200000">
            <a:off x="8003024" y="3052241"/>
            <a:ext cx="459288" cy="210366"/>
          </a:xfrm>
          <a:prstGeom prst="curvedUpArrow">
            <a:avLst>
              <a:gd name="adj1" fmla="val 25000"/>
              <a:gd name="adj2" fmla="val 55920"/>
              <a:gd name="adj3" fmla="val 25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lèche : courbe vers le haut 46">
            <a:extLst>
              <a:ext uri="{FF2B5EF4-FFF2-40B4-BE49-F238E27FC236}">
                <a16:creationId xmlns:a16="http://schemas.microsoft.com/office/drawing/2014/main" id="{94463C9D-31B0-D09F-DC91-A3BCA808021E}"/>
              </a:ext>
            </a:extLst>
          </p:cNvPr>
          <p:cNvSpPr/>
          <p:nvPr/>
        </p:nvSpPr>
        <p:spPr>
          <a:xfrm rot="16200000">
            <a:off x="8023223" y="2560841"/>
            <a:ext cx="459288" cy="210366"/>
          </a:xfrm>
          <a:prstGeom prst="curvedUpArrow">
            <a:avLst>
              <a:gd name="adj1" fmla="val 25000"/>
              <a:gd name="adj2" fmla="val 55920"/>
              <a:gd name="adj3" fmla="val 25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à coins arrondis 17">
            <a:extLst>
              <a:ext uri="{FF2B5EF4-FFF2-40B4-BE49-F238E27FC236}">
                <a16:creationId xmlns:a16="http://schemas.microsoft.com/office/drawing/2014/main" id="{F217DCE0-917A-2345-8FE0-F07111E54219}"/>
              </a:ext>
            </a:extLst>
          </p:cNvPr>
          <p:cNvSpPr/>
          <p:nvPr/>
        </p:nvSpPr>
        <p:spPr>
          <a:xfrm>
            <a:off x="1169890" y="3998891"/>
            <a:ext cx="2535353" cy="34051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ère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 centrale hydroélectrique de France</a:t>
            </a:r>
          </a:p>
        </p:txBody>
      </p:sp>
      <p:sp>
        <p:nvSpPr>
          <p:cNvPr id="49" name="Rectangle à coins arrondis 17">
            <a:extLst>
              <a:ext uri="{FF2B5EF4-FFF2-40B4-BE49-F238E27FC236}">
                <a16:creationId xmlns:a16="http://schemas.microsoft.com/office/drawing/2014/main" id="{71CF3393-DB4B-07B7-ACD7-BBE42DE32477}"/>
              </a:ext>
            </a:extLst>
          </p:cNvPr>
          <p:cNvSpPr/>
          <p:nvPr/>
        </p:nvSpPr>
        <p:spPr>
          <a:xfrm>
            <a:off x="1230675" y="5348667"/>
            <a:ext cx="2535353" cy="34051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EPR de Flamanville 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1650 MW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C20B66CC-7B7C-E572-9133-73ED3D979DDC}"/>
              </a:ext>
            </a:extLst>
          </p:cNvPr>
          <p:cNvCxnSpPr>
            <a:cxnSpLocks/>
          </p:cNvCxnSpPr>
          <p:nvPr/>
        </p:nvCxnSpPr>
        <p:spPr>
          <a:xfrm flipH="1">
            <a:off x="3711602" y="3588110"/>
            <a:ext cx="699555" cy="62286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4555B9F3-5C24-C056-90DD-B7CEAB9A1538}"/>
              </a:ext>
            </a:extLst>
          </p:cNvPr>
          <p:cNvCxnSpPr>
            <a:cxnSpLocks/>
          </p:cNvCxnSpPr>
          <p:nvPr/>
        </p:nvCxnSpPr>
        <p:spPr>
          <a:xfrm flipH="1">
            <a:off x="3783946" y="4103840"/>
            <a:ext cx="644567" cy="1396036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44CD74AF-F007-14E6-7B4A-BB93AA9CCD86}"/>
              </a:ext>
            </a:extLst>
          </p:cNvPr>
          <p:cNvSpPr/>
          <p:nvPr/>
        </p:nvSpPr>
        <p:spPr>
          <a:xfrm>
            <a:off x="8634231" y="479526"/>
            <a:ext cx="3505704" cy="19786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FC656ACA-45DF-4C3D-4964-BAB21AD35FC8}"/>
              </a:ext>
            </a:extLst>
          </p:cNvPr>
          <p:cNvSpPr/>
          <p:nvPr/>
        </p:nvSpPr>
        <p:spPr>
          <a:xfrm>
            <a:off x="10716530" y="593527"/>
            <a:ext cx="129374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1100 W/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m² 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A3A2078E-BEC8-DB57-C638-9A90747B512D}"/>
              </a:ext>
            </a:extLst>
          </p:cNvPr>
          <p:cNvSpPr txBox="1"/>
          <p:nvPr/>
        </p:nvSpPr>
        <p:spPr>
          <a:xfrm>
            <a:off x="8616854" y="1695969"/>
            <a:ext cx="198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Puissance totale atteignant la surface de la Terre</a:t>
            </a: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A8F5687E-3ACE-DE39-7EAE-8865EEAE0C79}"/>
              </a:ext>
            </a:extLst>
          </p:cNvPr>
          <p:cNvSpPr/>
          <p:nvPr/>
        </p:nvSpPr>
        <p:spPr>
          <a:xfrm>
            <a:off x="10699170" y="1819964"/>
            <a:ext cx="132846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1,74 10</a:t>
            </a:r>
            <a:r>
              <a:rPr kumimoji="0" lang="fr-FR" sz="1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11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MW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61EB7D31-1758-FBAA-67C9-3DAC0B5E8BFD}"/>
              </a:ext>
            </a:extLst>
          </p:cNvPr>
          <p:cNvSpPr txBox="1"/>
          <p:nvPr/>
        </p:nvSpPr>
        <p:spPr>
          <a:xfrm>
            <a:off x="8605017" y="1221150"/>
            <a:ext cx="1956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En moyenne à la surface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de la Terre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EBA6D65-00BA-3479-AED8-5BA57EBDD998}"/>
              </a:ext>
            </a:extLst>
          </p:cNvPr>
          <p:cNvSpPr txBox="1"/>
          <p:nvPr/>
        </p:nvSpPr>
        <p:spPr>
          <a:xfrm>
            <a:off x="8588751" y="546182"/>
            <a:ext cx="194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A la surface de la Terre, en Europe à midi en été et sans nuage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3F99008-B745-A9D6-6D13-2E80243332B2}"/>
              </a:ext>
            </a:extLst>
          </p:cNvPr>
          <p:cNvSpPr txBox="1"/>
          <p:nvPr/>
        </p:nvSpPr>
        <p:spPr>
          <a:xfrm>
            <a:off x="9432896" y="103419"/>
            <a:ext cx="1579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Energie solaire</a:t>
            </a: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FF86880B-26AD-7208-93ED-AFD01C0EF427}"/>
              </a:ext>
            </a:extLst>
          </p:cNvPr>
          <p:cNvSpPr/>
          <p:nvPr/>
        </p:nvSpPr>
        <p:spPr>
          <a:xfrm>
            <a:off x="10733890" y="1254658"/>
            <a:ext cx="1293748" cy="398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341 W/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m²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CCA702-F5D4-01B9-0BBF-C8E1B6E1635D}"/>
              </a:ext>
            </a:extLst>
          </p:cNvPr>
          <p:cNvSpPr txBox="1"/>
          <p:nvPr/>
        </p:nvSpPr>
        <p:spPr>
          <a:xfrm>
            <a:off x="3837638" y="2557595"/>
            <a:ext cx="483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18F3A17-A8DE-C542-7B56-0124B19DA1BB}"/>
              </a:ext>
            </a:extLst>
          </p:cNvPr>
          <p:cNvSpPr txBox="1"/>
          <p:nvPr/>
        </p:nvSpPr>
        <p:spPr>
          <a:xfrm>
            <a:off x="3823341" y="1949975"/>
            <a:ext cx="80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6 à 10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188A7C0-C372-6052-AE33-69A2457B4226}"/>
              </a:ext>
            </a:extLst>
          </p:cNvPr>
          <p:cNvSpPr txBox="1"/>
          <p:nvPr/>
        </p:nvSpPr>
        <p:spPr>
          <a:xfrm>
            <a:off x="3880578" y="1463647"/>
            <a:ext cx="80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3 à 5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1F91785-368D-2F27-802F-68496B048F36}"/>
              </a:ext>
            </a:extLst>
          </p:cNvPr>
          <p:cNvSpPr txBox="1"/>
          <p:nvPr/>
        </p:nvSpPr>
        <p:spPr>
          <a:xfrm>
            <a:off x="3852971" y="960976"/>
            <a:ext cx="80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13</a:t>
            </a:r>
          </a:p>
        </p:txBody>
      </p:sp>
      <p:sp>
        <p:nvSpPr>
          <p:cNvPr id="58" name="Rectangle à coins arrondis 17">
            <a:extLst>
              <a:ext uri="{FF2B5EF4-FFF2-40B4-BE49-F238E27FC236}">
                <a16:creationId xmlns:a16="http://schemas.microsoft.com/office/drawing/2014/main" id="{A861403D-F694-6E29-B789-9AAD7175EB97}"/>
              </a:ext>
            </a:extLst>
          </p:cNvPr>
          <p:cNvSpPr/>
          <p:nvPr/>
        </p:nvSpPr>
        <p:spPr>
          <a:xfrm>
            <a:off x="842648" y="5731758"/>
            <a:ext cx="2952466" cy="81724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Puissance installée du parc électronucléaire français 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61400 MW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(56 réacteurs dans 18  centrales)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3ADAD8E2-7C19-840C-7A8E-3CE6394D0777}"/>
              </a:ext>
            </a:extLst>
          </p:cNvPr>
          <p:cNvSpPr txBox="1"/>
          <p:nvPr/>
        </p:nvSpPr>
        <p:spPr>
          <a:xfrm>
            <a:off x="8317461" y="4686146"/>
            <a:ext cx="570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2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CCF7603-4EE9-E521-D9FD-9F7E96156F9D}"/>
              </a:ext>
            </a:extLst>
          </p:cNvPr>
          <p:cNvSpPr txBox="1"/>
          <p:nvPr/>
        </p:nvSpPr>
        <p:spPr>
          <a:xfrm>
            <a:off x="8317460" y="4079118"/>
            <a:ext cx="956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1,8 à 3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7FA5DD5D-F624-6791-9375-F9DE3892533E}"/>
              </a:ext>
            </a:extLst>
          </p:cNvPr>
          <p:cNvSpPr txBox="1"/>
          <p:nvPr/>
        </p:nvSpPr>
        <p:spPr>
          <a:xfrm>
            <a:off x="8309214" y="3482381"/>
            <a:ext cx="956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1,2 à 3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36B540F-EBA7-789F-25FF-2C3B1DA99AC9}"/>
              </a:ext>
            </a:extLst>
          </p:cNvPr>
          <p:cNvSpPr txBox="1"/>
          <p:nvPr/>
        </p:nvSpPr>
        <p:spPr>
          <a:xfrm>
            <a:off x="8317460" y="2978248"/>
            <a:ext cx="570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1,2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4D7B3FE2-1E2A-5147-CCA6-EDA3FA08C503}"/>
              </a:ext>
            </a:extLst>
          </p:cNvPr>
          <p:cNvSpPr txBox="1"/>
          <p:nvPr/>
        </p:nvSpPr>
        <p:spPr>
          <a:xfrm>
            <a:off x="8331360" y="2502646"/>
            <a:ext cx="735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10,7</a:t>
            </a:r>
          </a:p>
        </p:txBody>
      </p:sp>
    </p:spTree>
    <p:extLst>
      <p:ext uri="{BB962C8B-B14F-4D97-AF65-F5344CB8AC3E}">
        <p14:creationId xmlns:p14="http://schemas.microsoft.com/office/powerpoint/2010/main" val="356353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8" grpId="0"/>
      <p:bldP spid="19" grpId="0" animBg="1"/>
      <p:bldP spid="20" grpId="0"/>
      <p:bldP spid="21" grpId="0" animBg="1"/>
      <p:bldP spid="22" grpId="0"/>
      <p:bldP spid="23" grpId="0"/>
      <p:bldP spid="24" grpId="0" animBg="1"/>
      <p:bldP spid="25" grpId="0"/>
      <p:bldP spid="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3" grpId="0" animBg="1"/>
      <p:bldP spid="64" grpId="0" animBg="1"/>
      <p:bldP spid="65" grpId="0"/>
      <p:bldP spid="66" grpId="0" animBg="1"/>
      <p:bldP spid="67" grpId="0"/>
      <p:bldP spid="68" grpId="0"/>
      <p:bldP spid="69" grpId="0"/>
      <p:bldP spid="70" grpId="0" animBg="1"/>
      <p:bldP spid="7" grpId="0"/>
      <p:bldP spid="16" grpId="0"/>
      <p:bldP spid="17" grpId="0"/>
      <p:bldP spid="50" grpId="0"/>
      <p:bldP spid="58" grpId="0" animBg="1"/>
      <p:bldP spid="59" grpId="0"/>
      <p:bldP spid="60" grpId="0"/>
      <p:bldP spid="61" grpId="0"/>
      <p:bldP spid="62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398E60-E139-4FEE-9A97-1B7AC7B40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1902617"/>
            <a:ext cx="9144000" cy="1537495"/>
          </a:xfrm>
        </p:spPr>
        <p:txBody>
          <a:bodyPr>
            <a:normAutofit fontScale="90000"/>
          </a:bodyPr>
          <a:lstStyle/>
          <a:p>
            <a:br>
              <a:rPr lang="fr-FR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des énergies</a:t>
            </a:r>
            <a:br>
              <a:rPr lang="fr-FR" sz="3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83B4EF-29E1-4521-BDDB-B327BEE24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552" y="3244802"/>
            <a:ext cx="11401424" cy="186085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Congrès de printemps District 103 Ouest </a:t>
            </a:r>
          </a:p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International</a:t>
            </a:r>
          </a:p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avril 2024</a:t>
            </a:r>
          </a:p>
          <a:p>
            <a:r>
              <a:rPr lang="fr-FR" b="1" cap="non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Lannion    </a:t>
            </a:r>
          </a:p>
          <a:p>
            <a:endParaRPr lang="fr-FR" sz="2200" b="1" i="1" cap="none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FBE8BD-D356-47CC-84F9-DB0384E7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1D3D7-100C-4148-98AC-B098C5BDFE63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048D54-36BF-4DF4-9E48-66ED7BE5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Panorama des énergies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1F292C-02C3-403B-8266-EB85DDEF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C9298-68AD-461B-8B7B-B9FD6ABA50A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D964CB-D98F-717B-E430-5821DF5D98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519903"/>
            <a:ext cx="3460630" cy="12324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41E576-63B0-7FC4-674D-F28F15423E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64523"/>
            <a:ext cx="3096882" cy="1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>
            <a:cxnSpLocks/>
          </p:cNvCxnSpPr>
          <p:nvPr/>
        </p:nvCxnSpPr>
        <p:spPr>
          <a:xfrm flipH="1" flipV="1">
            <a:off x="6796744" y="3489637"/>
            <a:ext cx="25722" cy="58219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72" idx="1"/>
          </p:cNvCxnSpPr>
          <p:nvPr/>
        </p:nvCxnSpPr>
        <p:spPr>
          <a:xfrm flipH="1" flipV="1">
            <a:off x="4999193" y="1042842"/>
            <a:ext cx="1379720" cy="150353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cxnSpLocks/>
            <a:stCxn id="73" idx="1"/>
            <a:endCxn id="30" idx="6"/>
          </p:cNvCxnSpPr>
          <p:nvPr/>
        </p:nvCxnSpPr>
        <p:spPr>
          <a:xfrm flipH="1" flipV="1">
            <a:off x="4449515" y="2448507"/>
            <a:ext cx="1773794" cy="456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cxnSpLocks/>
          </p:cNvCxnSpPr>
          <p:nvPr/>
        </p:nvCxnSpPr>
        <p:spPr>
          <a:xfrm flipH="1">
            <a:off x="7262972" y="3608907"/>
            <a:ext cx="628119" cy="679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cxnSpLocks/>
          </p:cNvCxnSpPr>
          <p:nvPr/>
        </p:nvCxnSpPr>
        <p:spPr>
          <a:xfrm flipH="1">
            <a:off x="4946981" y="3189430"/>
            <a:ext cx="1330755" cy="289595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/>
          </p:cNvCxnSpPr>
          <p:nvPr/>
        </p:nvCxnSpPr>
        <p:spPr>
          <a:xfrm flipH="1">
            <a:off x="7223074" y="1822227"/>
            <a:ext cx="911036" cy="791952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cxnSpLocks/>
            <a:endCxn id="79" idx="6"/>
          </p:cNvCxnSpPr>
          <p:nvPr/>
        </p:nvCxnSpPr>
        <p:spPr>
          <a:xfrm flipH="1">
            <a:off x="1391052" y="2403728"/>
            <a:ext cx="2766510" cy="223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e 65"/>
          <p:cNvGrpSpPr/>
          <p:nvPr/>
        </p:nvGrpSpPr>
        <p:grpSpPr>
          <a:xfrm>
            <a:off x="3449750" y="1918079"/>
            <a:ext cx="999765" cy="1060856"/>
            <a:chOff x="256490" y="2701286"/>
            <a:chExt cx="848497" cy="828789"/>
          </a:xfrm>
        </p:grpSpPr>
        <p:sp>
          <p:nvSpPr>
            <p:cNvPr id="30" name="Ellipse 29"/>
            <p:cNvSpPr/>
            <p:nvPr/>
          </p:nvSpPr>
          <p:spPr>
            <a:xfrm>
              <a:off x="256490" y="2701286"/>
              <a:ext cx="848497" cy="828789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19696" y="2915625"/>
              <a:ext cx="709073" cy="312584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Histoire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8839856" y="136525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Plan de la présentation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7673230" y="1065104"/>
            <a:ext cx="1099750" cy="1169772"/>
            <a:chOff x="3518453" y="2854413"/>
            <a:chExt cx="1099750" cy="1169772"/>
          </a:xfrm>
        </p:grpSpPr>
        <p:sp>
          <p:nvSpPr>
            <p:cNvPr id="13" name="Ellipse 12"/>
            <p:cNvSpPr/>
            <p:nvPr/>
          </p:nvSpPr>
          <p:spPr>
            <a:xfrm>
              <a:off x="3518453" y="2854413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556583" y="3085356"/>
              <a:ext cx="1023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Ordres de grandeur</a:t>
              </a: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797901" y="1866277"/>
            <a:ext cx="991006" cy="1073213"/>
            <a:chOff x="256490" y="3714388"/>
            <a:chExt cx="848497" cy="828789"/>
          </a:xfrm>
        </p:grpSpPr>
        <p:sp>
          <p:nvSpPr>
            <p:cNvPr id="38" name="Ellipse 37"/>
            <p:cNvSpPr/>
            <p:nvPr/>
          </p:nvSpPr>
          <p:spPr>
            <a:xfrm>
              <a:off x="256490" y="371438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33322" y="3967582"/>
              <a:ext cx="681621" cy="30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Avenir</a:t>
              </a:r>
            </a:p>
          </p:txBody>
        </p:sp>
      </p:grpSp>
      <p:cxnSp>
        <p:nvCxnSpPr>
          <p:cNvPr id="41" name="Connecteur droit 40"/>
          <p:cNvCxnSpPr>
            <a:cxnSpLocks/>
          </p:cNvCxnSpPr>
          <p:nvPr/>
        </p:nvCxnSpPr>
        <p:spPr>
          <a:xfrm flipH="1">
            <a:off x="2395246" y="1111418"/>
            <a:ext cx="2545012" cy="5651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2336312" y="530825"/>
            <a:ext cx="1309960" cy="1219078"/>
            <a:chOff x="2445390" y="789381"/>
            <a:chExt cx="1231253" cy="1259466"/>
          </a:xfrm>
        </p:grpSpPr>
        <p:sp>
          <p:nvSpPr>
            <p:cNvPr id="12" name="Ellipse 11"/>
            <p:cNvSpPr/>
            <p:nvPr/>
          </p:nvSpPr>
          <p:spPr>
            <a:xfrm>
              <a:off x="2478569" y="789381"/>
              <a:ext cx="1198074" cy="12594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445390" y="934317"/>
              <a:ext cx="1225981" cy="784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Formes d’énergie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398848" y="529229"/>
            <a:ext cx="1486241" cy="1254995"/>
            <a:chOff x="8845659" y="2813567"/>
            <a:chExt cx="1437698" cy="1231212"/>
          </a:xfrm>
        </p:grpSpPr>
        <p:sp>
          <p:nvSpPr>
            <p:cNvPr id="29" name="Ellipse 28"/>
            <p:cNvSpPr/>
            <p:nvPr/>
          </p:nvSpPr>
          <p:spPr>
            <a:xfrm>
              <a:off x="8917729" y="2813567"/>
              <a:ext cx="1230125" cy="1231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845659" y="3200314"/>
              <a:ext cx="1437698" cy="392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Classifications</a:t>
              </a:r>
            </a:p>
          </p:txBody>
        </p:sp>
      </p:grpSp>
      <p:cxnSp>
        <p:nvCxnSpPr>
          <p:cNvPr id="46" name="Connecteur droit 45"/>
          <p:cNvCxnSpPr>
            <a:cxnSpLocks/>
            <a:endCxn id="36" idx="3"/>
          </p:cNvCxnSpPr>
          <p:nvPr/>
        </p:nvCxnSpPr>
        <p:spPr>
          <a:xfrm flipH="1">
            <a:off x="4106803" y="6060474"/>
            <a:ext cx="430734" cy="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6187890" y="4082270"/>
            <a:ext cx="1217708" cy="1206936"/>
            <a:chOff x="2492943" y="839011"/>
            <a:chExt cx="1099750" cy="1169772"/>
          </a:xfrm>
        </p:grpSpPr>
        <p:sp>
          <p:nvSpPr>
            <p:cNvPr id="48" name="Ellipse 47"/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564107" y="950415"/>
              <a:ext cx="1023489" cy="1051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dans le monde</a:t>
              </a: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3847231" y="3094832"/>
            <a:ext cx="1099750" cy="1169772"/>
            <a:chOff x="1589382" y="2647705"/>
            <a:chExt cx="1099750" cy="1169772"/>
          </a:xfrm>
        </p:grpSpPr>
        <p:sp>
          <p:nvSpPr>
            <p:cNvPr id="7" name="Ellipse 6"/>
            <p:cNvSpPr/>
            <p:nvPr/>
          </p:nvSpPr>
          <p:spPr>
            <a:xfrm>
              <a:off x="1589382" y="2647705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751508" y="3000255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Unités</a:t>
              </a:r>
            </a:p>
          </p:txBody>
        </p:sp>
      </p:grpSp>
      <p:sp>
        <p:nvSpPr>
          <p:cNvPr id="69" name="Espace réservé du numéro de diapositive 68"/>
          <p:cNvSpPr>
            <a:spLocks noGrp="1"/>
          </p:cNvSpPr>
          <p:nvPr>
            <p:ph type="sldNum" sz="quarter" idx="12"/>
          </p:nvPr>
        </p:nvSpPr>
        <p:spPr>
          <a:xfrm>
            <a:off x="852830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7697053" y="2644661"/>
            <a:ext cx="1099750" cy="1119344"/>
            <a:chOff x="8390772" y="1526060"/>
            <a:chExt cx="848497" cy="828789"/>
          </a:xfrm>
        </p:grpSpPr>
        <p:sp>
          <p:nvSpPr>
            <p:cNvPr id="68" name="Ellipse 67"/>
            <p:cNvSpPr/>
            <p:nvPr/>
          </p:nvSpPr>
          <p:spPr>
            <a:xfrm>
              <a:off x="8390772" y="1526060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8394054" y="1540419"/>
              <a:ext cx="836703" cy="75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Acteurs de l’énergie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6223309" y="2391281"/>
            <a:ext cx="1088760" cy="1059074"/>
            <a:chOff x="5316164" y="3205615"/>
            <a:chExt cx="1088760" cy="1059074"/>
          </a:xfrm>
        </p:grpSpPr>
        <p:sp>
          <p:nvSpPr>
            <p:cNvPr id="72" name="Ellipse 71"/>
            <p:cNvSpPr/>
            <p:nvPr/>
          </p:nvSpPr>
          <p:spPr>
            <a:xfrm>
              <a:off x="5316164" y="3205615"/>
              <a:ext cx="1062529" cy="1059074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5316164" y="3519265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Définitions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F301BAC-8A02-90ED-FB19-9CF6DF40EE17}"/>
              </a:ext>
            </a:extLst>
          </p:cNvPr>
          <p:cNvGrpSpPr/>
          <p:nvPr/>
        </p:nvGrpSpPr>
        <p:grpSpPr>
          <a:xfrm>
            <a:off x="1790185" y="3189430"/>
            <a:ext cx="991006" cy="1073213"/>
            <a:chOff x="-21892" y="2926028"/>
            <a:chExt cx="848497" cy="828789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FC19E21F-8FCE-0458-F9AE-D154EE2BDA7C}"/>
                </a:ext>
              </a:extLst>
            </p:cNvPr>
            <p:cNvSpPr/>
            <p:nvPr/>
          </p:nvSpPr>
          <p:spPr>
            <a:xfrm>
              <a:off x="-21892" y="292602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FA11269-924F-13AE-74DE-5A5F210E9110}"/>
                </a:ext>
              </a:extLst>
            </p:cNvPr>
            <p:cNvSpPr txBox="1"/>
            <p:nvPr/>
          </p:nvSpPr>
          <p:spPr>
            <a:xfrm>
              <a:off x="10054" y="3235063"/>
              <a:ext cx="771475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Hydrogène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A27DC53C-DB18-4417-8F2D-68CF5A2F45AA}"/>
              </a:ext>
            </a:extLst>
          </p:cNvPr>
          <p:cNvGrpSpPr/>
          <p:nvPr/>
        </p:nvGrpSpPr>
        <p:grpSpPr>
          <a:xfrm>
            <a:off x="436011" y="1974460"/>
            <a:ext cx="955041" cy="903232"/>
            <a:chOff x="380312" y="3698191"/>
            <a:chExt cx="848497" cy="828789"/>
          </a:xfrm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4F5139A7-6CD8-622F-7B1E-1DBFB34ECD78}"/>
                </a:ext>
              </a:extLst>
            </p:cNvPr>
            <p:cNvSpPr/>
            <p:nvPr/>
          </p:nvSpPr>
          <p:spPr>
            <a:xfrm>
              <a:off x="380312" y="3698191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AAB8BA7-04E4-B9F1-FA75-03ECC46B1EB2}"/>
                </a:ext>
              </a:extLst>
            </p:cNvPr>
            <p:cNvSpPr txBox="1"/>
            <p:nvPr/>
          </p:nvSpPr>
          <p:spPr>
            <a:xfrm>
              <a:off x="439455" y="3989063"/>
              <a:ext cx="681621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Fusion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88F2CA92-E932-6784-1EC8-706825FF007F}"/>
              </a:ext>
            </a:extLst>
          </p:cNvPr>
          <p:cNvGrpSpPr/>
          <p:nvPr/>
        </p:nvGrpSpPr>
        <p:grpSpPr>
          <a:xfrm>
            <a:off x="386773" y="567161"/>
            <a:ext cx="1099750" cy="1073213"/>
            <a:chOff x="227201" y="3726168"/>
            <a:chExt cx="941603" cy="828789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DD188741-AAB6-4D20-940B-69AD28C9675B}"/>
                </a:ext>
              </a:extLst>
            </p:cNvPr>
            <p:cNvSpPr/>
            <p:nvPr/>
          </p:nvSpPr>
          <p:spPr>
            <a:xfrm>
              <a:off x="284406" y="372616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7A513AAC-D398-D6A3-EF58-3BC09CF16CF4}"/>
                </a:ext>
              </a:extLst>
            </p:cNvPr>
            <p:cNvSpPr txBox="1"/>
            <p:nvPr/>
          </p:nvSpPr>
          <p:spPr>
            <a:xfrm>
              <a:off x="227201" y="4021670"/>
              <a:ext cx="941603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e-carburants</a:t>
              </a:r>
            </a:p>
          </p:txBody>
        </p:sp>
      </p:grp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CC7350DB-1378-FA72-F07B-6851641774F2}"/>
              </a:ext>
            </a:extLst>
          </p:cNvPr>
          <p:cNvCxnSpPr>
            <a:cxnSpLocks/>
          </p:cNvCxnSpPr>
          <p:nvPr/>
        </p:nvCxnSpPr>
        <p:spPr>
          <a:xfrm>
            <a:off x="2293404" y="2907848"/>
            <a:ext cx="0" cy="29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0557916B-8EFB-E068-B90B-802103912CDB}"/>
              </a:ext>
            </a:extLst>
          </p:cNvPr>
          <p:cNvCxnSpPr>
            <a:cxnSpLocks/>
            <a:stCxn id="38" idx="1"/>
            <a:endCxn id="83" idx="5"/>
          </p:cNvCxnSpPr>
          <p:nvPr/>
        </p:nvCxnSpPr>
        <p:spPr>
          <a:xfrm flipH="1" flipV="1">
            <a:off x="1299463" y="1483206"/>
            <a:ext cx="643567" cy="54023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B941CEF-37AE-A53D-4DAD-C0CD73ECC1FD}"/>
              </a:ext>
            </a:extLst>
          </p:cNvPr>
          <p:cNvGrpSpPr/>
          <p:nvPr/>
        </p:nvGrpSpPr>
        <p:grpSpPr>
          <a:xfrm>
            <a:off x="4566031" y="5447545"/>
            <a:ext cx="1217708" cy="1206936"/>
            <a:chOff x="2492943" y="839011"/>
            <a:chExt cx="1099750" cy="1169772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A8E747EA-7C7B-F04B-93B0-0B4D2C81AC4A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33240A8-4D50-9562-E2EE-F8B55BD7A4DE}"/>
                </a:ext>
              </a:extLst>
            </p:cNvPr>
            <p:cNvSpPr txBox="1"/>
            <p:nvPr/>
          </p:nvSpPr>
          <p:spPr>
            <a:xfrm>
              <a:off x="2569204" y="1060322"/>
              <a:ext cx="1023489" cy="68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en France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F6070D8-6D57-9B2B-495E-1501E84754CA}"/>
              </a:ext>
            </a:extLst>
          </p:cNvPr>
          <p:cNvGrpSpPr/>
          <p:nvPr/>
        </p:nvGrpSpPr>
        <p:grpSpPr>
          <a:xfrm>
            <a:off x="3047178" y="5607588"/>
            <a:ext cx="1059625" cy="942089"/>
            <a:chOff x="2444313" y="839011"/>
            <a:chExt cx="1194690" cy="1169772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82042CA-5D8E-58B8-4BF4-9DC4F240AA5E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8CC4868-7671-62B3-C42F-6EA01A5EB2DE}"/>
                </a:ext>
              </a:extLst>
            </p:cNvPr>
            <p:cNvSpPr txBox="1"/>
            <p:nvPr/>
          </p:nvSpPr>
          <p:spPr>
            <a:xfrm>
              <a:off x="2444313" y="1210270"/>
              <a:ext cx="1194690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Consommation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E54C5174-08EE-FCE9-3E02-1E12488CBE5A}"/>
              </a:ext>
            </a:extLst>
          </p:cNvPr>
          <p:cNvGrpSpPr/>
          <p:nvPr/>
        </p:nvGrpSpPr>
        <p:grpSpPr>
          <a:xfrm>
            <a:off x="1779568" y="5633154"/>
            <a:ext cx="975418" cy="942089"/>
            <a:chOff x="2492943" y="839011"/>
            <a:chExt cx="1099750" cy="1169772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34582BAA-59FE-4622-F727-87B63DA4DAEF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58855FB-BDB1-7F6F-3C45-042F0A580698}"/>
                </a:ext>
              </a:extLst>
            </p:cNvPr>
            <p:cNvSpPr txBox="1"/>
            <p:nvPr/>
          </p:nvSpPr>
          <p:spPr>
            <a:xfrm>
              <a:off x="2552084" y="1232816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Eolien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D2311694-39F2-AB34-FB69-774E9F31881D}"/>
              </a:ext>
            </a:extLst>
          </p:cNvPr>
          <p:cNvGrpSpPr/>
          <p:nvPr/>
        </p:nvGrpSpPr>
        <p:grpSpPr>
          <a:xfrm>
            <a:off x="281512" y="5647687"/>
            <a:ext cx="1095978" cy="942089"/>
            <a:chOff x="2447597" y="839011"/>
            <a:chExt cx="1235677" cy="1169772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8584C274-4CE4-56E7-191C-E5EDD759254D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334DD2F3-A8FC-F0CD-B983-8BABBDF14C1D}"/>
                </a:ext>
              </a:extLst>
            </p:cNvPr>
            <p:cNvSpPr txBox="1"/>
            <p:nvPr/>
          </p:nvSpPr>
          <p:spPr>
            <a:xfrm>
              <a:off x="2447597" y="1232814"/>
              <a:ext cx="1235677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Photovoltaïque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8A6AC1D-6AA4-9D2F-6893-B86C35D3F0B2}"/>
              </a:ext>
            </a:extLst>
          </p:cNvPr>
          <p:cNvGrpSpPr/>
          <p:nvPr/>
        </p:nvGrpSpPr>
        <p:grpSpPr>
          <a:xfrm>
            <a:off x="3562119" y="4445586"/>
            <a:ext cx="975418" cy="942089"/>
            <a:chOff x="1087894" y="1147411"/>
            <a:chExt cx="1099750" cy="1169772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BF10DFA2-44C0-D5DC-DABA-4E2CD1E4EF4C}"/>
                </a:ext>
              </a:extLst>
            </p:cNvPr>
            <p:cNvSpPr/>
            <p:nvPr/>
          </p:nvSpPr>
          <p:spPr>
            <a:xfrm>
              <a:off x="1087894" y="11474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E256EE7D-764F-AC88-7F84-55317B1944F4}"/>
                </a:ext>
              </a:extLst>
            </p:cNvPr>
            <p:cNvSpPr txBox="1"/>
            <p:nvPr/>
          </p:nvSpPr>
          <p:spPr>
            <a:xfrm>
              <a:off x="1147035" y="1541215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PPE</a:t>
              </a:r>
            </a:p>
          </p:txBody>
        </p:sp>
      </p:grp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58FF7D99-E854-2FAD-E60E-E3AE1D4BF43F}"/>
              </a:ext>
            </a:extLst>
          </p:cNvPr>
          <p:cNvCxnSpPr>
            <a:cxnSpLocks/>
          </p:cNvCxnSpPr>
          <p:nvPr/>
        </p:nvCxnSpPr>
        <p:spPr>
          <a:xfrm flipH="1">
            <a:off x="2778787" y="6078633"/>
            <a:ext cx="298292" cy="1220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6F44EE3F-F2E5-0AAC-3013-70CABCEF83F7}"/>
              </a:ext>
            </a:extLst>
          </p:cNvPr>
          <p:cNvCxnSpPr>
            <a:cxnSpLocks/>
          </p:cNvCxnSpPr>
          <p:nvPr/>
        </p:nvCxnSpPr>
        <p:spPr>
          <a:xfrm flipH="1">
            <a:off x="1334360" y="6083366"/>
            <a:ext cx="402078" cy="979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43783D1-3B42-C964-F423-2A462BFCA5B0}"/>
              </a:ext>
            </a:extLst>
          </p:cNvPr>
          <p:cNvCxnSpPr>
            <a:cxnSpLocks/>
            <a:stCxn id="91" idx="5"/>
            <a:endCxn id="21" idx="1"/>
          </p:cNvCxnSpPr>
          <p:nvPr/>
        </p:nvCxnSpPr>
        <p:spPr>
          <a:xfrm>
            <a:off x="4394690" y="5249709"/>
            <a:ext cx="349670" cy="3745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7704006" y="4177455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734392" y="4470682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Fossiles</a:t>
            </a:r>
          </a:p>
        </p:txBody>
      </p:sp>
      <p:sp>
        <p:nvSpPr>
          <p:cNvPr id="62" name="Ellipse 61"/>
          <p:cNvSpPr/>
          <p:nvPr/>
        </p:nvSpPr>
        <p:spPr>
          <a:xfrm>
            <a:off x="8874244" y="4147109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908472" y="4484384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Nucléaire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1A3F227-544A-AC00-A6B6-5125C2230D0F}"/>
              </a:ext>
            </a:extLst>
          </p:cNvPr>
          <p:cNvSpPr/>
          <p:nvPr/>
        </p:nvSpPr>
        <p:spPr>
          <a:xfrm>
            <a:off x="10049506" y="4126489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E83A578-A62C-F9B6-3008-DCE0019156B2}"/>
              </a:ext>
            </a:extLst>
          </p:cNvPr>
          <p:cNvSpPr txBox="1"/>
          <p:nvPr/>
        </p:nvSpPr>
        <p:spPr>
          <a:xfrm>
            <a:off x="10029313" y="4311808"/>
            <a:ext cx="9765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Métaux stratégiques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EE007EE-0DE4-846B-9A4A-1A97A417A65A}"/>
              </a:ext>
            </a:extLst>
          </p:cNvPr>
          <p:cNvSpPr/>
          <p:nvPr/>
        </p:nvSpPr>
        <p:spPr>
          <a:xfrm>
            <a:off x="10109011" y="5354191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A8FA500-CBA4-5EB3-58A4-87B094EBB975}"/>
              </a:ext>
            </a:extLst>
          </p:cNvPr>
          <p:cNvSpPr txBox="1"/>
          <p:nvPr/>
        </p:nvSpPr>
        <p:spPr>
          <a:xfrm>
            <a:off x="10049506" y="5636802"/>
            <a:ext cx="9765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Terres rares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4BD19176-916E-7DA1-C3C1-56962A29CB79}"/>
              </a:ext>
            </a:extLst>
          </p:cNvPr>
          <p:cNvCxnSpPr>
            <a:cxnSpLocks/>
          </p:cNvCxnSpPr>
          <p:nvPr/>
        </p:nvCxnSpPr>
        <p:spPr>
          <a:xfrm flipH="1">
            <a:off x="7412486" y="4657330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4D567FC6-B757-1865-7614-6FA8C88984FF}"/>
              </a:ext>
            </a:extLst>
          </p:cNvPr>
          <p:cNvCxnSpPr>
            <a:cxnSpLocks/>
          </p:cNvCxnSpPr>
          <p:nvPr/>
        </p:nvCxnSpPr>
        <p:spPr>
          <a:xfrm flipH="1">
            <a:off x="11005838" y="5813404"/>
            <a:ext cx="235726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6DDE6332-ABA0-9F6F-9FE6-530E6C2DC7D1}"/>
              </a:ext>
            </a:extLst>
          </p:cNvPr>
          <p:cNvGrpSpPr/>
          <p:nvPr/>
        </p:nvGrpSpPr>
        <p:grpSpPr>
          <a:xfrm>
            <a:off x="11173588" y="5336484"/>
            <a:ext cx="976525" cy="956527"/>
            <a:chOff x="7363946" y="2495706"/>
            <a:chExt cx="941603" cy="828789"/>
          </a:xfrm>
        </p:grpSpPr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E997AFB2-A3F8-D7DD-D641-948FD0A8B6E8}"/>
                </a:ext>
              </a:extLst>
            </p:cNvPr>
            <p:cNvSpPr/>
            <p:nvPr/>
          </p:nvSpPr>
          <p:spPr>
            <a:xfrm>
              <a:off x="7429491" y="2495706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51284901-06AA-DE0D-7CDB-49C60B345279}"/>
                </a:ext>
              </a:extLst>
            </p:cNvPr>
            <p:cNvSpPr txBox="1"/>
            <p:nvPr/>
          </p:nvSpPr>
          <p:spPr>
            <a:xfrm>
              <a:off x="7363946" y="2740185"/>
              <a:ext cx="941603" cy="237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Stockage</a:t>
              </a:r>
            </a:p>
          </p:txBody>
        </p:sp>
      </p:grp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4F35FD34-C624-E683-2999-19C7DED6C62E}"/>
              </a:ext>
            </a:extLst>
          </p:cNvPr>
          <p:cNvCxnSpPr>
            <a:cxnSpLocks/>
          </p:cNvCxnSpPr>
          <p:nvPr/>
        </p:nvCxnSpPr>
        <p:spPr>
          <a:xfrm flipH="1" flipV="1">
            <a:off x="10515635" y="5025389"/>
            <a:ext cx="3880" cy="31205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344D0B6-1542-0B78-01BC-BA31A6C642DF}"/>
              </a:ext>
            </a:extLst>
          </p:cNvPr>
          <p:cNvCxnSpPr>
            <a:cxnSpLocks/>
          </p:cNvCxnSpPr>
          <p:nvPr/>
        </p:nvCxnSpPr>
        <p:spPr>
          <a:xfrm flipH="1">
            <a:off x="5689053" y="5139300"/>
            <a:ext cx="696369" cy="60114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D6CA272-4082-7CFF-583D-70ED13C37283}"/>
              </a:ext>
            </a:extLst>
          </p:cNvPr>
          <p:cNvCxnSpPr>
            <a:cxnSpLocks/>
          </p:cNvCxnSpPr>
          <p:nvPr/>
        </p:nvCxnSpPr>
        <p:spPr>
          <a:xfrm flipH="1">
            <a:off x="8552438" y="4654282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BB8A056-28FD-9C80-064B-6A97C0B9CE9A}"/>
              </a:ext>
            </a:extLst>
          </p:cNvPr>
          <p:cNvCxnSpPr>
            <a:cxnSpLocks/>
          </p:cNvCxnSpPr>
          <p:nvPr/>
        </p:nvCxnSpPr>
        <p:spPr>
          <a:xfrm flipH="1">
            <a:off x="9738110" y="4660378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1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>
            <a:cxnSpLocks/>
          </p:cNvCxnSpPr>
          <p:nvPr/>
        </p:nvCxnSpPr>
        <p:spPr>
          <a:xfrm flipH="1" flipV="1">
            <a:off x="0" y="3429539"/>
            <a:ext cx="9435441" cy="795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205331" y="-379572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 unité de temps: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74184" y="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Histoire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cxnSp>
        <p:nvCxnSpPr>
          <p:cNvPr id="11" name="Connecteur droit 10"/>
          <p:cNvCxnSpPr>
            <a:endCxn id="2" idx="1"/>
          </p:cNvCxnSpPr>
          <p:nvPr/>
        </p:nvCxnSpPr>
        <p:spPr>
          <a:xfrm flipH="1" flipV="1">
            <a:off x="3264553" y="702572"/>
            <a:ext cx="4108483" cy="59326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3576902" y="1242111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11531" y="6204156"/>
            <a:ext cx="1460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Milieu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XIX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siècle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19" y="1521056"/>
            <a:ext cx="479251" cy="479251"/>
          </a:xfrm>
          <a:prstGeom prst="rect">
            <a:avLst/>
          </a:prstGeom>
        </p:spPr>
      </p:pic>
      <p:sp>
        <p:nvSpPr>
          <p:cNvPr id="34" name="Ellipse 33"/>
          <p:cNvSpPr/>
          <p:nvPr/>
        </p:nvSpPr>
        <p:spPr>
          <a:xfrm>
            <a:off x="3330513" y="879545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87146" y="494538"/>
            <a:ext cx="1460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Début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XVIII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siècle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84" y="652904"/>
            <a:ext cx="453281" cy="453281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36" y="2265118"/>
            <a:ext cx="445332" cy="445332"/>
          </a:xfrm>
          <a:prstGeom prst="rect">
            <a:avLst/>
          </a:prstGeom>
        </p:spPr>
      </p:pic>
      <p:sp>
        <p:nvSpPr>
          <p:cNvPr id="39" name="Ellipse 38"/>
          <p:cNvSpPr/>
          <p:nvPr/>
        </p:nvSpPr>
        <p:spPr>
          <a:xfrm>
            <a:off x="4409654" y="2415440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13924" y="2330658"/>
            <a:ext cx="66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1799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4713216" y="2895481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15" y="2664518"/>
            <a:ext cx="412621" cy="41262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64" y="4004038"/>
            <a:ext cx="414930" cy="414930"/>
          </a:xfrm>
          <a:prstGeom prst="rect">
            <a:avLst/>
          </a:prstGeom>
        </p:spPr>
      </p:pic>
      <p:sp>
        <p:nvSpPr>
          <p:cNvPr id="45" name="Ellipse 44"/>
          <p:cNvSpPr/>
          <p:nvPr/>
        </p:nvSpPr>
        <p:spPr>
          <a:xfrm>
            <a:off x="5615952" y="4168431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6189921" y="5012680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91197" y="4135209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1830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634433" y="4955365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1838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7" y="4797655"/>
            <a:ext cx="435406" cy="43540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78065" y="788830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Denis Papin (1647-1713)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736306" y="1166860"/>
            <a:ext cx="3714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Thomas Newcomen (1663-1729) Première machine à vapeur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86062" y="1190984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1712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3853337" y="1662476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577810" y="1589969"/>
            <a:ext cx="3126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Remplacement progressif du bois par le charbon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37231" y="2792458"/>
            <a:ext cx="399821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James Watt (1736-1819) </a:t>
            </a: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Industrialisation de la machine à vapeur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108482" y="2318991"/>
            <a:ext cx="3038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Alessandro Volta Invention de la pile électrique 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044424" y="2810699"/>
            <a:ext cx="66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1800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5078446" y="3399880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362029" y="3315098"/>
            <a:ext cx="66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1824-1850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265770" y="3195799"/>
            <a:ext cx="6472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Sadi Carnot (1796-1832), Prescott Joule (1918-1889), Rudolf Clausius (1822-1898) et Lord Kelvin (1924-1907)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Théorisation des principes de la thermodynamique : Equivalence entre la chaleur et l’énergie mécanique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122609" y="4056507"/>
            <a:ext cx="470032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George Stephenson (1781-1848)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Première locomotive Rocket et du chemin de fer de Liverpool à Manchester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038195" y="4814313"/>
            <a:ext cx="431560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 err="1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Isambard</a:t>
            </a: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 Brunel</a:t>
            </a: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Premières liaisons régulières transatlantiques avec le Great Western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606A3B-DBB0-D20F-F15F-323A7CE8B4C4}"/>
              </a:ext>
            </a:extLst>
          </p:cNvPr>
          <p:cNvSpPr/>
          <p:nvPr/>
        </p:nvSpPr>
        <p:spPr>
          <a:xfrm>
            <a:off x="3179786" y="1616557"/>
            <a:ext cx="66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1800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48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cteur droit 37"/>
          <p:cNvCxnSpPr/>
          <p:nvPr/>
        </p:nvCxnSpPr>
        <p:spPr>
          <a:xfrm flipH="1" flipV="1">
            <a:off x="3254343" y="788830"/>
            <a:ext cx="4108483" cy="59326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>
            <a:stCxn id="2" idx="2"/>
          </p:cNvCxnSpPr>
          <p:nvPr/>
        </p:nvCxnSpPr>
        <p:spPr>
          <a:xfrm flipH="1" flipV="1">
            <a:off x="-130629" y="3399880"/>
            <a:ext cx="2325750" cy="14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195121" y="-293314"/>
            <a:ext cx="7232822" cy="738934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fournit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08482" y="-44826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Histoire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94" y="585059"/>
            <a:ext cx="431878" cy="421017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2882169" y="996615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1855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75164" y="1375650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1857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426353" y="1843936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1859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19" y="1088276"/>
            <a:ext cx="541638" cy="528017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09" y="1670358"/>
            <a:ext cx="409695" cy="399392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86" y="2279981"/>
            <a:ext cx="434199" cy="42328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3537726" y="2270248"/>
            <a:ext cx="886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1859 à 1876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29" y="2851115"/>
            <a:ext cx="433292" cy="422396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52" y="3484067"/>
            <a:ext cx="431259" cy="42041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4594266" y="3635896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1883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199593" y="3007382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1879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03" y="3999687"/>
            <a:ext cx="643319" cy="627141"/>
          </a:xfrm>
          <a:prstGeom prst="rect">
            <a:avLst/>
          </a:prstGeom>
          <a:noFill/>
        </p:spPr>
      </p:pic>
      <p:sp>
        <p:nvSpPr>
          <p:cNvPr id="70" name="Rectangle 69"/>
          <p:cNvSpPr/>
          <p:nvPr/>
        </p:nvSpPr>
        <p:spPr>
          <a:xfrm>
            <a:off x="5108482" y="4232986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1905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47" y="4799073"/>
            <a:ext cx="477945" cy="465926"/>
          </a:xfrm>
          <a:prstGeom prst="rect">
            <a:avLst/>
          </a:prstGeom>
        </p:spPr>
      </p:pic>
      <p:sp>
        <p:nvSpPr>
          <p:cNvPr id="72" name="Ellipse 71"/>
          <p:cNvSpPr/>
          <p:nvPr/>
        </p:nvSpPr>
        <p:spPr>
          <a:xfrm>
            <a:off x="6160106" y="5010347"/>
            <a:ext cx="210063" cy="1933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598846" y="4948029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1955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18" y="6048945"/>
            <a:ext cx="387958" cy="378202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6456847" y="6151897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1983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917406" y="5946801"/>
            <a:ext cx="1460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XX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siècle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3605602" y="1351153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3282888" y="879545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87146" y="494538"/>
            <a:ext cx="1460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Fin XIX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siècle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4359557" y="2445945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4794026" y="3051995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6970351" y="6208904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883300" y="536876"/>
            <a:ext cx="5603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George Bissel et Jonathan Eveleth </a:t>
            </a: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fondent la </a:t>
            </a:r>
            <a:r>
              <a:rPr kumimoji="0" lang="fr-FR" sz="1400" b="1" i="0" u="none" strike="noStrike" kern="1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Pennsylvania</a:t>
            </a: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 Rock </a:t>
            </a:r>
            <a:r>
              <a:rPr kumimoji="0" lang="fr-FR" sz="1400" b="1" i="0" u="none" strike="noStrike" kern="1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Oil</a:t>
            </a: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Company</a:t>
            </a: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Industrialisation de l’usage du pétrole pour la production de pétrole lampant </a:t>
            </a:r>
            <a:r>
              <a:rPr kumimoji="0" lang="nb-NO" sz="1400" b="0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160739" y="2174527"/>
            <a:ext cx="6659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Jean-Joseph Etienne Lenoir Invente le moteur à combustion interne utilisant le gaz de houille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Nikolaus Otto et Gottlieb Daimler </a:t>
            </a: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construisent le premier moteur à combustion interne  utilisant de l’essence</a:t>
            </a:r>
          </a:p>
        </p:txBody>
      </p:sp>
      <p:sp>
        <p:nvSpPr>
          <p:cNvPr id="88" name="Ellipse 87"/>
          <p:cNvSpPr/>
          <p:nvPr/>
        </p:nvSpPr>
        <p:spPr>
          <a:xfrm>
            <a:off x="3958616" y="1863240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455607" y="1130192"/>
            <a:ext cx="5341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Mise en service de la première raffinerie de pétrole au monde à Ploiesti en Roumanie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Bucarest devient la première ville équipée d’un éclairage public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362235" y="2769925"/>
            <a:ext cx="5474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Werner Siemens Première locomotive électrique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Thomas Edison et Joseph Swan </a:t>
            </a: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Industrialisation de la lampe à incandescence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5160739" y="3638550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987857" y="3524509"/>
            <a:ext cx="5585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Louis Dumont  Première centrale hydroélectrique sur la Valserine pour l’éclairage urbain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601998" y="4114026"/>
            <a:ext cx="4974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Henry Ford lance la production de masse dans l’automobile qui ouvre le marché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des carburants liquides</a:t>
            </a:r>
          </a:p>
        </p:txBody>
      </p:sp>
      <p:sp>
        <p:nvSpPr>
          <p:cNvPr id="97" name="Rectangle 96"/>
          <p:cNvSpPr/>
          <p:nvPr/>
        </p:nvSpPr>
        <p:spPr>
          <a:xfrm>
            <a:off x="7484566" y="6084190"/>
            <a:ext cx="4533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Mise en service de la première grande installation éolienne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à </a:t>
            </a:r>
            <a:r>
              <a:rPr kumimoji="0" lang="fr-FR" sz="1400" b="1" i="0" u="none" strike="noStrike" kern="1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Growian</a:t>
            </a: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 en Allemagne </a:t>
            </a:r>
          </a:p>
        </p:txBody>
      </p:sp>
      <p:sp>
        <p:nvSpPr>
          <p:cNvPr id="80" name="Ellipse 79"/>
          <p:cNvSpPr/>
          <p:nvPr/>
        </p:nvSpPr>
        <p:spPr>
          <a:xfrm>
            <a:off x="5622925" y="4255158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636304" y="1727469"/>
            <a:ext cx="51187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Premiers forages pétroliers en Allemagne à </a:t>
            </a:r>
            <a:r>
              <a:rPr kumimoji="0" lang="fr-FR" sz="1400" b="1" i="0" u="none" strike="noStrike" kern="1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Wietze</a:t>
            </a: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 et à Titusville en Pennsylvanie</a:t>
            </a:r>
          </a:p>
        </p:txBody>
      </p:sp>
      <p:sp>
        <p:nvSpPr>
          <p:cNvPr id="99" name="Rectangle 98"/>
          <p:cNvSpPr/>
          <p:nvPr/>
        </p:nvSpPr>
        <p:spPr>
          <a:xfrm>
            <a:off x="6970351" y="4870778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Mise en service de la première centrale nucléaire au laboratoire national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de l’Idaho (quelques centaines de W)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6031506" y="5539171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1966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6562622" y="5620999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" name="Image 10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39" y="5427150"/>
            <a:ext cx="451397" cy="451397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7312674" y="5453300"/>
            <a:ext cx="4533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Raccordement de la première centrale marémotrice au monde (240 MW)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dans l’estuaire de la Rance</a:t>
            </a:r>
          </a:p>
        </p:txBody>
      </p:sp>
    </p:spTree>
    <p:extLst>
      <p:ext uri="{BB962C8B-B14F-4D97-AF65-F5344CB8AC3E}">
        <p14:creationId xmlns:p14="http://schemas.microsoft.com/office/powerpoint/2010/main" val="27840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cteur droit 37"/>
          <p:cNvCxnSpPr/>
          <p:nvPr/>
        </p:nvCxnSpPr>
        <p:spPr>
          <a:xfrm flipH="1" flipV="1">
            <a:off x="3739291" y="2033505"/>
            <a:ext cx="4108483" cy="59326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227285" y="188310"/>
            <a:ext cx="1913137" cy="196496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44665" y="138224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Histoire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71339" y="2290272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1972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282192" y="3568649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1990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613012" y="5516663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2017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703933" y="5960388"/>
            <a:ext cx="8862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2022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4823878" y="3654869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3902807" y="2355555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26033" y="2397993"/>
            <a:ext cx="1460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XX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siècle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750540" y="2063744"/>
            <a:ext cx="6900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Rapport Meadows intitulé "Les limites de la croissance". Prise de conscience institutionnelle que le développement de l’humanité dépasse les capacités de la planète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347931" y="5912965"/>
            <a:ext cx="4940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Agression russe contre l’Ukraine qui déstabilise le marché mondial de l’énergie</a:t>
            </a:r>
            <a:endParaRPr kumimoji="0" lang="fr-FR" sz="1200" b="1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6165477" y="5516663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803330" y="3397276"/>
            <a:ext cx="6083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Sommet de Rio organisé par l’ONU réunissant 179 pays et qui a proclamé le concept du développement durable comme un objectif atteignable pour chacun de par le monde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115928" y="5300983"/>
            <a:ext cx="5635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Les États-Unis deviennent le premier producteur mondial de pétrole et de gaz avec l’exploitation massive du pétrole et du gaz de schiste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B32C7CA-6FDE-8908-7AC6-9B99D81FA61E}"/>
              </a:ext>
            </a:extLst>
          </p:cNvPr>
          <p:cNvCxnSpPr>
            <a:cxnSpLocks/>
          </p:cNvCxnSpPr>
          <p:nvPr/>
        </p:nvCxnSpPr>
        <p:spPr>
          <a:xfrm flipH="1" flipV="1">
            <a:off x="1678790" y="-947369"/>
            <a:ext cx="902692" cy="132873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E95F0F39-CC09-FA53-6118-29CFB578E0A9}"/>
              </a:ext>
            </a:extLst>
          </p:cNvPr>
          <p:cNvSpPr/>
          <p:nvPr/>
        </p:nvSpPr>
        <p:spPr>
          <a:xfrm>
            <a:off x="6466746" y="6015190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 descr="Une image contenant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BED547E9-6DA0-7048-303E-965283FA8A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997" y="2173424"/>
            <a:ext cx="503075" cy="503075"/>
          </a:xfrm>
          <a:prstGeom prst="rect">
            <a:avLst/>
          </a:prstGeom>
        </p:spPr>
      </p:pic>
      <p:pic>
        <p:nvPicPr>
          <p:cNvPr id="15" name="Image 14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5662BDC-41E6-3152-BC1E-1A9796C78A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34" y="5830771"/>
            <a:ext cx="502942" cy="502942"/>
          </a:xfrm>
          <a:prstGeom prst="rect">
            <a:avLst/>
          </a:prstGeom>
        </p:spPr>
      </p:pic>
      <p:pic>
        <p:nvPicPr>
          <p:cNvPr id="17" name="Image 16" descr="Une image contenant drapeau, Drapeau des États-Unis, symbole, Jour du drapeau (USA)&#10;&#10;Description générée automatiquement">
            <a:extLst>
              <a:ext uri="{FF2B5EF4-FFF2-40B4-BE49-F238E27FC236}">
                <a16:creationId xmlns:a16="http://schemas.microsoft.com/office/drawing/2014/main" id="{811F8141-5F16-044E-A9EE-AFE06FB500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896" y="5332087"/>
            <a:ext cx="503075" cy="503075"/>
          </a:xfrm>
          <a:prstGeom prst="rect">
            <a:avLst/>
          </a:prstGeom>
        </p:spPr>
      </p:pic>
      <p:pic>
        <p:nvPicPr>
          <p:cNvPr id="19" name="Image 18" descr="Une image contenant carte&#10;&#10;Description générée automatiquement">
            <a:extLst>
              <a:ext uri="{FF2B5EF4-FFF2-40B4-BE49-F238E27FC236}">
                <a16:creationId xmlns:a16="http://schemas.microsoft.com/office/drawing/2014/main" id="{E3F979C2-2F18-C5FF-825E-E831088FA6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57" y="3502126"/>
            <a:ext cx="514216" cy="51421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9B92A9F-AD1C-4AB5-7E2E-F869150F806F}"/>
              </a:ext>
            </a:extLst>
          </p:cNvPr>
          <p:cNvSpPr txBox="1"/>
          <p:nvPr/>
        </p:nvSpPr>
        <p:spPr>
          <a:xfrm>
            <a:off x="4246530" y="941300"/>
            <a:ext cx="8138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Prise de conscience écologique et récents bouleversements géopolitiques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C5F5868-60B6-D738-0EE2-CA55546103CB}"/>
              </a:ext>
            </a:extLst>
          </p:cNvPr>
          <p:cNvSpPr/>
          <p:nvPr/>
        </p:nvSpPr>
        <p:spPr>
          <a:xfrm>
            <a:off x="4246530" y="2837944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A3C66C-CFE5-7E5E-A0CE-9F42594A38C0}"/>
              </a:ext>
            </a:extLst>
          </p:cNvPr>
          <p:cNvSpPr txBox="1"/>
          <p:nvPr/>
        </p:nvSpPr>
        <p:spPr>
          <a:xfrm>
            <a:off x="5214825" y="2676499"/>
            <a:ext cx="1936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Le premier choc pétrolier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975353F-BD71-64D3-9F12-4831D061EDFD}"/>
              </a:ext>
            </a:extLst>
          </p:cNvPr>
          <p:cNvSpPr/>
          <p:nvPr/>
        </p:nvSpPr>
        <p:spPr>
          <a:xfrm>
            <a:off x="4550414" y="3229232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B7201AD-07AA-2E88-0AA6-ED1C9B8CEF40}"/>
              </a:ext>
            </a:extLst>
          </p:cNvPr>
          <p:cNvSpPr txBox="1"/>
          <p:nvPr/>
        </p:nvSpPr>
        <p:spPr>
          <a:xfrm>
            <a:off x="5534656" y="3087427"/>
            <a:ext cx="274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Le deuxième choc pétrolier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1FB7554-3291-D5AE-9353-F9310855FC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3" y="2656863"/>
            <a:ext cx="559997" cy="3733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91722A3-BDF5-EE10-ED0A-E557FB0AF3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01" y="3035383"/>
            <a:ext cx="445659" cy="4516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D06930B-00A2-F06B-971A-72DD1CCB58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9457" y="4686889"/>
            <a:ext cx="453838" cy="6519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41D60EC-54AC-0FA0-5B9A-20FBCB64D202}"/>
              </a:ext>
            </a:extLst>
          </p:cNvPr>
          <p:cNvSpPr/>
          <p:nvPr/>
        </p:nvSpPr>
        <p:spPr>
          <a:xfrm>
            <a:off x="6559227" y="4686889"/>
            <a:ext cx="6083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Accord de Paris à l’occasion de la COP 21. Premier accord sur ,le climat à caractère universel ratifié par 183 pays 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3C79A53-2C34-2157-9A8F-0417E34F8ED3}"/>
              </a:ext>
            </a:extLst>
          </p:cNvPr>
          <p:cNvSpPr/>
          <p:nvPr/>
        </p:nvSpPr>
        <p:spPr>
          <a:xfrm>
            <a:off x="5664231" y="4852865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BA0C9D-07C9-2E25-C572-4D61F6D8FF10}"/>
              </a:ext>
            </a:extLst>
          </p:cNvPr>
          <p:cNvSpPr/>
          <p:nvPr/>
        </p:nvSpPr>
        <p:spPr>
          <a:xfrm>
            <a:off x="5089271" y="4803025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2015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B1BD326-E9B1-55E2-5C52-326C9AB3801F}"/>
              </a:ext>
            </a:extLst>
          </p:cNvPr>
          <p:cNvSpPr/>
          <p:nvPr/>
        </p:nvSpPr>
        <p:spPr>
          <a:xfrm>
            <a:off x="5269928" y="4262216"/>
            <a:ext cx="210063" cy="199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046B78-AABB-A985-6541-96F2F2660A6A}"/>
              </a:ext>
            </a:extLst>
          </p:cNvPr>
          <p:cNvSpPr/>
          <p:nvPr/>
        </p:nvSpPr>
        <p:spPr>
          <a:xfrm>
            <a:off x="4716072" y="4214347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1997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9EBF9B-6D97-456F-022F-CF0281BC8467}"/>
              </a:ext>
            </a:extLst>
          </p:cNvPr>
          <p:cNvSpPr/>
          <p:nvPr/>
        </p:nvSpPr>
        <p:spPr>
          <a:xfrm>
            <a:off x="6231090" y="4008370"/>
            <a:ext cx="6083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Times New Roman" panose="02020603050405020304" pitchFamily="18" charset="0"/>
              </a:rPr>
              <a:t>Signature du protocole de Kyoto visant à réduire de 5% par rapport à 1990 les émissions des principaux GES entre 2008 et 2012. Il est entré en vigueur en 2005.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BD676D-8AAB-4909-EA94-D280FA7CB1CC}"/>
              </a:ext>
            </a:extLst>
          </p:cNvPr>
          <p:cNvSpPr/>
          <p:nvPr/>
        </p:nvSpPr>
        <p:spPr>
          <a:xfrm>
            <a:off x="3698781" y="2783591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1973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13544B-F345-F23B-3048-D8D6E89CDDBC}"/>
              </a:ext>
            </a:extLst>
          </p:cNvPr>
          <p:cNvSpPr/>
          <p:nvPr/>
        </p:nvSpPr>
        <p:spPr>
          <a:xfrm>
            <a:off x="4015943" y="3147202"/>
            <a:ext cx="51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1979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FFC880DE-8E6F-7B09-B814-9BEFE773919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37" y="4056736"/>
            <a:ext cx="710605" cy="47962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D5F5DBA-8A81-A39C-AFB4-EEEB4A4D104C}"/>
              </a:ext>
            </a:extLst>
          </p:cNvPr>
          <p:cNvSpPr/>
          <p:nvPr/>
        </p:nvSpPr>
        <p:spPr>
          <a:xfrm>
            <a:off x="4577991" y="6017413"/>
            <a:ext cx="1460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XXI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siècle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>
            <a:cxnSpLocks/>
          </p:cNvCxnSpPr>
          <p:nvPr/>
        </p:nvCxnSpPr>
        <p:spPr>
          <a:xfrm flipH="1" flipV="1">
            <a:off x="6796744" y="3489637"/>
            <a:ext cx="25722" cy="58219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72" idx="1"/>
          </p:cNvCxnSpPr>
          <p:nvPr/>
        </p:nvCxnSpPr>
        <p:spPr>
          <a:xfrm flipH="1" flipV="1">
            <a:off x="4999193" y="1042842"/>
            <a:ext cx="1379720" cy="150353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cxnSpLocks/>
            <a:stCxn id="73" idx="1"/>
            <a:endCxn id="30" idx="6"/>
          </p:cNvCxnSpPr>
          <p:nvPr/>
        </p:nvCxnSpPr>
        <p:spPr>
          <a:xfrm flipH="1" flipV="1">
            <a:off x="4449515" y="2448507"/>
            <a:ext cx="1773794" cy="456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cxnSpLocks/>
          </p:cNvCxnSpPr>
          <p:nvPr/>
        </p:nvCxnSpPr>
        <p:spPr>
          <a:xfrm flipH="1">
            <a:off x="7262972" y="3608907"/>
            <a:ext cx="628119" cy="679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cxnSpLocks/>
          </p:cNvCxnSpPr>
          <p:nvPr/>
        </p:nvCxnSpPr>
        <p:spPr>
          <a:xfrm flipH="1">
            <a:off x="4946981" y="3189430"/>
            <a:ext cx="1330755" cy="289595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/>
          </p:cNvCxnSpPr>
          <p:nvPr/>
        </p:nvCxnSpPr>
        <p:spPr>
          <a:xfrm flipH="1">
            <a:off x="7223074" y="1822227"/>
            <a:ext cx="911036" cy="791952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cxnSpLocks/>
            <a:endCxn id="79" idx="6"/>
          </p:cNvCxnSpPr>
          <p:nvPr/>
        </p:nvCxnSpPr>
        <p:spPr>
          <a:xfrm flipH="1">
            <a:off x="1391052" y="2403728"/>
            <a:ext cx="2766510" cy="223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e 65"/>
          <p:cNvGrpSpPr/>
          <p:nvPr/>
        </p:nvGrpSpPr>
        <p:grpSpPr>
          <a:xfrm>
            <a:off x="3449750" y="1918079"/>
            <a:ext cx="999765" cy="1060856"/>
            <a:chOff x="256490" y="2701286"/>
            <a:chExt cx="848497" cy="828789"/>
          </a:xfrm>
        </p:grpSpPr>
        <p:sp>
          <p:nvSpPr>
            <p:cNvPr id="30" name="Ellipse 29"/>
            <p:cNvSpPr/>
            <p:nvPr/>
          </p:nvSpPr>
          <p:spPr>
            <a:xfrm>
              <a:off x="256490" y="2701286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19696" y="2915625"/>
              <a:ext cx="709073" cy="312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Histoire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8839856" y="136525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Plan de la présentation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7673230" y="1065104"/>
            <a:ext cx="1099750" cy="1169772"/>
            <a:chOff x="3518453" y="2854413"/>
            <a:chExt cx="1099750" cy="1169772"/>
          </a:xfrm>
        </p:grpSpPr>
        <p:sp>
          <p:nvSpPr>
            <p:cNvPr id="13" name="Ellipse 12"/>
            <p:cNvSpPr/>
            <p:nvPr/>
          </p:nvSpPr>
          <p:spPr>
            <a:xfrm>
              <a:off x="3518453" y="2854413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556583" y="3085356"/>
              <a:ext cx="1023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Ordres de grandeur</a:t>
              </a: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797901" y="1866277"/>
            <a:ext cx="991006" cy="1073213"/>
            <a:chOff x="256490" y="3714388"/>
            <a:chExt cx="848497" cy="828789"/>
          </a:xfrm>
        </p:grpSpPr>
        <p:sp>
          <p:nvSpPr>
            <p:cNvPr id="38" name="Ellipse 37"/>
            <p:cNvSpPr/>
            <p:nvPr/>
          </p:nvSpPr>
          <p:spPr>
            <a:xfrm>
              <a:off x="256490" y="371438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33322" y="3967582"/>
              <a:ext cx="681621" cy="30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Avenir</a:t>
              </a:r>
            </a:p>
          </p:txBody>
        </p:sp>
      </p:grpSp>
      <p:cxnSp>
        <p:nvCxnSpPr>
          <p:cNvPr id="41" name="Connecteur droit 40"/>
          <p:cNvCxnSpPr>
            <a:cxnSpLocks/>
          </p:cNvCxnSpPr>
          <p:nvPr/>
        </p:nvCxnSpPr>
        <p:spPr>
          <a:xfrm flipH="1">
            <a:off x="2395246" y="1111418"/>
            <a:ext cx="2545012" cy="5651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2336312" y="530825"/>
            <a:ext cx="1309960" cy="1219078"/>
            <a:chOff x="2445390" y="789381"/>
            <a:chExt cx="1231253" cy="1259466"/>
          </a:xfrm>
        </p:grpSpPr>
        <p:sp>
          <p:nvSpPr>
            <p:cNvPr id="12" name="Ellipse 11"/>
            <p:cNvSpPr/>
            <p:nvPr/>
          </p:nvSpPr>
          <p:spPr>
            <a:xfrm>
              <a:off x="2478569" y="789381"/>
              <a:ext cx="1198074" cy="12594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445390" y="934317"/>
              <a:ext cx="1225981" cy="784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Formes d’énergie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398848" y="529229"/>
            <a:ext cx="1486241" cy="1254995"/>
            <a:chOff x="8845659" y="2813567"/>
            <a:chExt cx="1437698" cy="1231212"/>
          </a:xfrm>
        </p:grpSpPr>
        <p:sp>
          <p:nvSpPr>
            <p:cNvPr id="29" name="Ellipse 28"/>
            <p:cNvSpPr/>
            <p:nvPr/>
          </p:nvSpPr>
          <p:spPr>
            <a:xfrm>
              <a:off x="8917729" y="2813567"/>
              <a:ext cx="1230125" cy="123121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845659" y="3200314"/>
              <a:ext cx="1437698" cy="392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Classifications</a:t>
              </a:r>
            </a:p>
          </p:txBody>
        </p:sp>
      </p:grpSp>
      <p:cxnSp>
        <p:nvCxnSpPr>
          <p:cNvPr id="46" name="Connecteur droit 45"/>
          <p:cNvCxnSpPr>
            <a:cxnSpLocks/>
            <a:endCxn id="36" idx="3"/>
          </p:cNvCxnSpPr>
          <p:nvPr/>
        </p:nvCxnSpPr>
        <p:spPr>
          <a:xfrm flipH="1">
            <a:off x="4106803" y="6060474"/>
            <a:ext cx="430734" cy="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6187890" y="4082270"/>
            <a:ext cx="1217708" cy="1206936"/>
            <a:chOff x="2492943" y="839011"/>
            <a:chExt cx="1099750" cy="1169772"/>
          </a:xfrm>
        </p:grpSpPr>
        <p:sp>
          <p:nvSpPr>
            <p:cNvPr id="48" name="Ellipse 47"/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564107" y="950415"/>
              <a:ext cx="1023489" cy="1051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dans le monde</a:t>
              </a: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3847231" y="3094832"/>
            <a:ext cx="1099750" cy="1169772"/>
            <a:chOff x="1589382" y="2647705"/>
            <a:chExt cx="1099750" cy="1169772"/>
          </a:xfrm>
        </p:grpSpPr>
        <p:sp>
          <p:nvSpPr>
            <p:cNvPr id="7" name="Ellipse 6"/>
            <p:cNvSpPr/>
            <p:nvPr/>
          </p:nvSpPr>
          <p:spPr>
            <a:xfrm>
              <a:off x="1589382" y="2647705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751508" y="3000255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Unités</a:t>
              </a:r>
            </a:p>
          </p:txBody>
        </p:sp>
      </p:grpSp>
      <p:sp>
        <p:nvSpPr>
          <p:cNvPr id="69" name="Espace réservé du numéro de diapositive 68"/>
          <p:cNvSpPr>
            <a:spLocks noGrp="1"/>
          </p:cNvSpPr>
          <p:nvPr>
            <p:ph type="sldNum" sz="quarter" idx="12"/>
          </p:nvPr>
        </p:nvSpPr>
        <p:spPr>
          <a:xfrm>
            <a:off x="852830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7697053" y="2644661"/>
            <a:ext cx="1099750" cy="1119344"/>
            <a:chOff x="8390772" y="1526060"/>
            <a:chExt cx="848497" cy="828789"/>
          </a:xfrm>
        </p:grpSpPr>
        <p:sp>
          <p:nvSpPr>
            <p:cNvPr id="68" name="Ellipse 67"/>
            <p:cNvSpPr/>
            <p:nvPr/>
          </p:nvSpPr>
          <p:spPr>
            <a:xfrm>
              <a:off x="8390772" y="1526060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8394054" y="1540419"/>
              <a:ext cx="836703" cy="75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Acteurs de l’énergie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6223309" y="2391281"/>
            <a:ext cx="1088760" cy="1059074"/>
            <a:chOff x="5316164" y="3205615"/>
            <a:chExt cx="1088760" cy="1059074"/>
          </a:xfrm>
        </p:grpSpPr>
        <p:sp>
          <p:nvSpPr>
            <p:cNvPr id="72" name="Ellipse 71"/>
            <p:cNvSpPr/>
            <p:nvPr/>
          </p:nvSpPr>
          <p:spPr>
            <a:xfrm>
              <a:off x="5316164" y="3205615"/>
              <a:ext cx="1062529" cy="1059074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5316164" y="3519265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Définitions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F301BAC-8A02-90ED-FB19-9CF6DF40EE17}"/>
              </a:ext>
            </a:extLst>
          </p:cNvPr>
          <p:cNvGrpSpPr/>
          <p:nvPr/>
        </p:nvGrpSpPr>
        <p:grpSpPr>
          <a:xfrm>
            <a:off x="1790185" y="3189430"/>
            <a:ext cx="991006" cy="1073213"/>
            <a:chOff x="-21892" y="2926028"/>
            <a:chExt cx="848497" cy="828789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FC19E21F-8FCE-0458-F9AE-D154EE2BDA7C}"/>
                </a:ext>
              </a:extLst>
            </p:cNvPr>
            <p:cNvSpPr/>
            <p:nvPr/>
          </p:nvSpPr>
          <p:spPr>
            <a:xfrm>
              <a:off x="-21892" y="292602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FA11269-924F-13AE-74DE-5A5F210E9110}"/>
                </a:ext>
              </a:extLst>
            </p:cNvPr>
            <p:cNvSpPr txBox="1"/>
            <p:nvPr/>
          </p:nvSpPr>
          <p:spPr>
            <a:xfrm>
              <a:off x="10054" y="3235063"/>
              <a:ext cx="771475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Hydrogène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A27DC53C-DB18-4417-8F2D-68CF5A2F45AA}"/>
              </a:ext>
            </a:extLst>
          </p:cNvPr>
          <p:cNvGrpSpPr/>
          <p:nvPr/>
        </p:nvGrpSpPr>
        <p:grpSpPr>
          <a:xfrm>
            <a:off x="436011" y="1974460"/>
            <a:ext cx="955041" cy="903232"/>
            <a:chOff x="380312" y="3698191"/>
            <a:chExt cx="848497" cy="828789"/>
          </a:xfrm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4F5139A7-6CD8-622F-7B1E-1DBFB34ECD78}"/>
                </a:ext>
              </a:extLst>
            </p:cNvPr>
            <p:cNvSpPr/>
            <p:nvPr/>
          </p:nvSpPr>
          <p:spPr>
            <a:xfrm>
              <a:off x="380312" y="3698191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AAB8BA7-04E4-B9F1-FA75-03ECC46B1EB2}"/>
                </a:ext>
              </a:extLst>
            </p:cNvPr>
            <p:cNvSpPr txBox="1"/>
            <p:nvPr/>
          </p:nvSpPr>
          <p:spPr>
            <a:xfrm>
              <a:off x="439455" y="3989063"/>
              <a:ext cx="681621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Fusion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88F2CA92-E932-6784-1EC8-706825FF007F}"/>
              </a:ext>
            </a:extLst>
          </p:cNvPr>
          <p:cNvGrpSpPr/>
          <p:nvPr/>
        </p:nvGrpSpPr>
        <p:grpSpPr>
          <a:xfrm>
            <a:off x="386773" y="567161"/>
            <a:ext cx="1099750" cy="1073213"/>
            <a:chOff x="227201" y="3726168"/>
            <a:chExt cx="941603" cy="828789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DD188741-AAB6-4D20-940B-69AD28C9675B}"/>
                </a:ext>
              </a:extLst>
            </p:cNvPr>
            <p:cNvSpPr/>
            <p:nvPr/>
          </p:nvSpPr>
          <p:spPr>
            <a:xfrm>
              <a:off x="284406" y="372616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7A513AAC-D398-D6A3-EF58-3BC09CF16CF4}"/>
                </a:ext>
              </a:extLst>
            </p:cNvPr>
            <p:cNvSpPr txBox="1"/>
            <p:nvPr/>
          </p:nvSpPr>
          <p:spPr>
            <a:xfrm>
              <a:off x="227201" y="4021670"/>
              <a:ext cx="941603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e-carburants</a:t>
              </a:r>
            </a:p>
          </p:txBody>
        </p:sp>
      </p:grp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CC7350DB-1378-FA72-F07B-6851641774F2}"/>
              </a:ext>
            </a:extLst>
          </p:cNvPr>
          <p:cNvCxnSpPr>
            <a:cxnSpLocks/>
          </p:cNvCxnSpPr>
          <p:nvPr/>
        </p:nvCxnSpPr>
        <p:spPr>
          <a:xfrm>
            <a:off x="2293404" y="2907848"/>
            <a:ext cx="0" cy="29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0557916B-8EFB-E068-B90B-802103912CDB}"/>
              </a:ext>
            </a:extLst>
          </p:cNvPr>
          <p:cNvCxnSpPr>
            <a:cxnSpLocks/>
            <a:stCxn id="38" idx="1"/>
            <a:endCxn id="83" idx="5"/>
          </p:cNvCxnSpPr>
          <p:nvPr/>
        </p:nvCxnSpPr>
        <p:spPr>
          <a:xfrm flipH="1" flipV="1">
            <a:off x="1299463" y="1483206"/>
            <a:ext cx="643567" cy="54023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B941CEF-37AE-A53D-4DAD-C0CD73ECC1FD}"/>
              </a:ext>
            </a:extLst>
          </p:cNvPr>
          <p:cNvGrpSpPr/>
          <p:nvPr/>
        </p:nvGrpSpPr>
        <p:grpSpPr>
          <a:xfrm>
            <a:off x="4566031" y="5447545"/>
            <a:ext cx="1217708" cy="1206936"/>
            <a:chOff x="2492943" y="839011"/>
            <a:chExt cx="1099750" cy="1169772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A8E747EA-7C7B-F04B-93B0-0B4D2C81AC4A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33240A8-4D50-9562-E2EE-F8B55BD7A4DE}"/>
                </a:ext>
              </a:extLst>
            </p:cNvPr>
            <p:cNvSpPr txBox="1"/>
            <p:nvPr/>
          </p:nvSpPr>
          <p:spPr>
            <a:xfrm>
              <a:off x="2569204" y="1060322"/>
              <a:ext cx="1023489" cy="68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en France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F6070D8-6D57-9B2B-495E-1501E84754CA}"/>
              </a:ext>
            </a:extLst>
          </p:cNvPr>
          <p:cNvGrpSpPr/>
          <p:nvPr/>
        </p:nvGrpSpPr>
        <p:grpSpPr>
          <a:xfrm>
            <a:off x="3047178" y="5607588"/>
            <a:ext cx="1059625" cy="942089"/>
            <a:chOff x="2444313" y="839011"/>
            <a:chExt cx="1194690" cy="1169772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82042CA-5D8E-58B8-4BF4-9DC4F240AA5E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8CC4868-7671-62B3-C42F-6EA01A5EB2DE}"/>
                </a:ext>
              </a:extLst>
            </p:cNvPr>
            <p:cNvSpPr txBox="1"/>
            <p:nvPr/>
          </p:nvSpPr>
          <p:spPr>
            <a:xfrm>
              <a:off x="2444313" y="1210270"/>
              <a:ext cx="1194690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Consommation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E54C5174-08EE-FCE9-3E02-1E12488CBE5A}"/>
              </a:ext>
            </a:extLst>
          </p:cNvPr>
          <p:cNvGrpSpPr/>
          <p:nvPr/>
        </p:nvGrpSpPr>
        <p:grpSpPr>
          <a:xfrm>
            <a:off x="1779568" y="5633154"/>
            <a:ext cx="975418" cy="942089"/>
            <a:chOff x="2492943" y="839011"/>
            <a:chExt cx="1099750" cy="1169772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34582BAA-59FE-4622-F727-87B63DA4DAEF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58855FB-BDB1-7F6F-3C45-042F0A580698}"/>
                </a:ext>
              </a:extLst>
            </p:cNvPr>
            <p:cNvSpPr txBox="1"/>
            <p:nvPr/>
          </p:nvSpPr>
          <p:spPr>
            <a:xfrm>
              <a:off x="2552084" y="1232816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Eolien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D2311694-39F2-AB34-FB69-774E9F31881D}"/>
              </a:ext>
            </a:extLst>
          </p:cNvPr>
          <p:cNvGrpSpPr/>
          <p:nvPr/>
        </p:nvGrpSpPr>
        <p:grpSpPr>
          <a:xfrm>
            <a:off x="281512" y="5647687"/>
            <a:ext cx="1095978" cy="942089"/>
            <a:chOff x="2447597" y="839011"/>
            <a:chExt cx="1235677" cy="1169772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8584C274-4CE4-56E7-191C-E5EDD759254D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334DD2F3-A8FC-F0CD-B983-8BABBDF14C1D}"/>
                </a:ext>
              </a:extLst>
            </p:cNvPr>
            <p:cNvSpPr txBox="1"/>
            <p:nvPr/>
          </p:nvSpPr>
          <p:spPr>
            <a:xfrm>
              <a:off x="2447597" y="1232814"/>
              <a:ext cx="1235677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Photovoltaïque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8A6AC1D-6AA4-9D2F-6893-B86C35D3F0B2}"/>
              </a:ext>
            </a:extLst>
          </p:cNvPr>
          <p:cNvGrpSpPr/>
          <p:nvPr/>
        </p:nvGrpSpPr>
        <p:grpSpPr>
          <a:xfrm>
            <a:off x="3562119" y="4445586"/>
            <a:ext cx="975418" cy="942089"/>
            <a:chOff x="1087894" y="1147411"/>
            <a:chExt cx="1099750" cy="1169772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BF10DFA2-44C0-D5DC-DABA-4E2CD1E4EF4C}"/>
                </a:ext>
              </a:extLst>
            </p:cNvPr>
            <p:cNvSpPr/>
            <p:nvPr/>
          </p:nvSpPr>
          <p:spPr>
            <a:xfrm>
              <a:off x="1087894" y="11474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E256EE7D-764F-AC88-7F84-55317B1944F4}"/>
                </a:ext>
              </a:extLst>
            </p:cNvPr>
            <p:cNvSpPr txBox="1"/>
            <p:nvPr/>
          </p:nvSpPr>
          <p:spPr>
            <a:xfrm>
              <a:off x="1147035" y="1541215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PPE</a:t>
              </a:r>
            </a:p>
          </p:txBody>
        </p:sp>
      </p:grp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58FF7D99-E854-2FAD-E60E-E3AE1D4BF43F}"/>
              </a:ext>
            </a:extLst>
          </p:cNvPr>
          <p:cNvCxnSpPr>
            <a:cxnSpLocks/>
          </p:cNvCxnSpPr>
          <p:nvPr/>
        </p:nvCxnSpPr>
        <p:spPr>
          <a:xfrm flipH="1">
            <a:off x="2778787" y="6078633"/>
            <a:ext cx="298292" cy="1220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6F44EE3F-F2E5-0AAC-3013-70CABCEF83F7}"/>
              </a:ext>
            </a:extLst>
          </p:cNvPr>
          <p:cNvCxnSpPr>
            <a:cxnSpLocks/>
          </p:cNvCxnSpPr>
          <p:nvPr/>
        </p:nvCxnSpPr>
        <p:spPr>
          <a:xfrm flipH="1">
            <a:off x="1334360" y="6083366"/>
            <a:ext cx="402078" cy="979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43783D1-3B42-C964-F423-2A462BFCA5B0}"/>
              </a:ext>
            </a:extLst>
          </p:cNvPr>
          <p:cNvCxnSpPr>
            <a:cxnSpLocks/>
            <a:stCxn id="91" idx="5"/>
            <a:endCxn id="21" idx="1"/>
          </p:cNvCxnSpPr>
          <p:nvPr/>
        </p:nvCxnSpPr>
        <p:spPr>
          <a:xfrm>
            <a:off x="4394690" y="5249709"/>
            <a:ext cx="349670" cy="3745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7704006" y="4177455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734392" y="4470682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Fossiles</a:t>
            </a:r>
          </a:p>
        </p:txBody>
      </p:sp>
      <p:sp>
        <p:nvSpPr>
          <p:cNvPr id="62" name="Ellipse 61"/>
          <p:cNvSpPr/>
          <p:nvPr/>
        </p:nvSpPr>
        <p:spPr>
          <a:xfrm>
            <a:off x="8874244" y="4147109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908472" y="4484384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Nucléaire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1A3F227-544A-AC00-A6B6-5125C2230D0F}"/>
              </a:ext>
            </a:extLst>
          </p:cNvPr>
          <p:cNvSpPr/>
          <p:nvPr/>
        </p:nvSpPr>
        <p:spPr>
          <a:xfrm>
            <a:off x="10049506" y="4126489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E83A578-A62C-F9B6-3008-DCE0019156B2}"/>
              </a:ext>
            </a:extLst>
          </p:cNvPr>
          <p:cNvSpPr txBox="1"/>
          <p:nvPr/>
        </p:nvSpPr>
        <p:spPr>
          <a:xfrm>
            <a:off x="10029313" y="4311808"/>
            <a:ext cx="9765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Métaux stratégiques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EE007EE-0DE4-846B-9A4A-1A97A417A65A}"/>
              </a:ext>
            </a:extLst>
          </p:cNvPr>
          <p:cNvSpPr/>
          <p:nvPr/>
        </p:nvSpPr>
        <p:spPr>
          <a:xfrm>
            <a:off x="10109011" y="5354191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A8FA500-CBA4-5EB3-58A4-87B094EBB975}"/>
              </a:ext>
            </a:extLst>
          </p:cNvPr>
          <p:cNvSpPr txBox="1"/>
          <p:nvPr/>
        </p:nvSpPr>
        <p:spPr>
          <a:xfrm>
            <a:off x="10049506" y="5636802"/>
            <a:ext cx="9765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Terres rares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4BD19176-916E-7DA1-C3C1-56962A29CB79}"/>
              </a:ext>
            </a:extLst>
          </p:cNvPr>
          <p:cNvCxnSpPr>
            <a:cxnSpLocks/>
          </p:cNvCxnSpPr>
          <p:nvPr/>
        </p:nvCxnSpPr>
        <p:spPr>
          <a:xfrm flipH="1">
            <a:off x="7412486" y="4657330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4D567FC6-B757-1865-7614-6FA8C88984FF}"/>
              </a:ext>
            </a:extLst>
          </p:cNvPr>
          <p:cNvCxnSpPr>
            <a:cxnSpLocks/>
          </p:cNvCxnSpPr>
          <p:nvPr/>
        </p:nvCxnSpPr>
        <p:spPr>
          <a:xfrm flipH="1">
            <a:off x="11005838" y="5813404"/>
            <a:ext cx="235726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6DDE6332-ABA0-9F6F-9FE6-530E6C2DC7D1}"/>
              </a:ext>
            </a:extLst>
          </p:cNvPr>
          <p:cNvGrpSpPr/>
          <p:nvPr/>
        </p:nvGrpSpPr>
        <p:grpSpPr>
          <a:xfrm>
            <a:off x="11173588" y="5336484"/>
            <a:ext cx="976525" cy="956527"/>
            <a:chOff x="7363946" y="2495706"/>
            <a:chExt cx="941603" cy="828789"/>
          </a:xfrm>
        </p:grpSpPr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E997AFB2-A3F8-D7DD-D641-948FD0A8B6E8}"/>
                </a:ext>
              </a:extLst>
            </p:cNvPr>
            <p:cNvSpPr/>
            <p:nvPr/>
          </p:nvSpPr>
          <p:spPr>
            <a:xfrm>
              <a:off x="7429491" y="2495706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51284901-06AA-DE0D-7CDB-49C60B345279}"/>
                </a:ext>
              </a:extLst>
            </p:cNvPr>
            <p:cNvSpPr txBox="1"/>
            <p:nvPr/>
          </p:nvSpPr>
          <p:spPr>
            <a:xfrm>
              <a:off x="7363946" y="2740185"/>
              <a:ext cx="941603" cy="237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Stockage</a:t>
              </a:r>
            </a:p>
          </p:txBody>
        </p:sp>
      </p:grp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4F35FD34-C624-E683-2999-19C7DED6C62E}"/>
              </a:ext>
            </a:extLst>
          </p:cNvPr>
          <p:cNvCxnSpPr>
            <a:cxnSpLocks/>
          </p:cNvCxnSpPr>
          <p:nvPr/>
        </p:nvCxnSpPr>
        <p:spPr>
          <a:xfrm flipH="1" flipV="1">
            <a:off x="10515635" y="5025389"/>
            <a:ext cx="3880" cy="31205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344D0B6-1542-0B78-01BC-BA31A6C642DF}"/>
              </a:ext>
            </a:extLst>
          </p:cNvPr>
          <p:cNvCxnSpPr>
            <a:cxnSpLocks/>
          </p:cNvCxnSpPr>
          <p:nvPr/>
        </p:nvCxnSpPr>
        <p:spPr>
          <a:xfrm flipH="1">
            <a:off x="5689053" y="5139300"/>
            <a:ext cx="696369" cy="60114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D6CA272-4082-7CFF-583D-70ED13C37283}"/>
              </a:ext>
            </a:extLst>
          </p:cNvPr>
          <p:cNvCxnSpPr>
            <a:cxnSpLocks/>
          </p:cNvCxnSpPr>
          <p:nvPr/>
        </p:nvCxnSpPr>
        <p:spPr>
          <a:xfrm flipH="1">
            <a:off x="8552438" y="4654282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BB8A056-28FD-9C80-064B-6A97C0B9CE9A}"/>
              </a:ext>
            </a:extLst>
          </p:cNvPr>
          <p:cNvCxnSpPr>
            <a:cxnSpLocks/>
          </p:cNvCxnSpPr>
          <p:nvPr/>
        </p:nvCxnSpPr>
        <p:spPr>
          <a:xfrm flipH="1">
            <a:off x="9738110" y="4660378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11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125482" y="-354226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40384" y="0"/>
            <a:ext cx="24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Classifications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6279" y="905256"/>
            <a:ext cx="5531225" cy="3423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ENERGIES PRIMAIRES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2183" y="1205100"/>
            <a:ext cx="4975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Energies disponibles dans la nature avant toute transformation</a:t>
            </a:r>
          </a:p>
        </p:txBody>
      </p:sp>
      <p:sp>
        <p:nvSpPr>
          <p:cNvPr id="21" name="Ellipse 20"/>
          <p:cNvSpPr/>
          <p:nvPr/>
        </p:nvSpPr>
        <p:spPr>
          <a:xfrm>
            <a:off x="2133599" y="-354226"/>
            <a:ext cx="7232822" cy="7389340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932454" y="1531408"/>
            <a:ext cx="2031872" cy="7775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29" y="1621871"/>
            <a:ext cx="596598" cy="5965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77" y="1622001"/>
            <a:ext cx="596598" cy="5965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79" y="1625330"/>
            <a:ext cx="590547" cy="59054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25255" y="2189482"/>
            <a:ext cx="675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Charbon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51255" y="2180977"/>
            <a:ext cx="675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Gaz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32806" y="2199205"/>
            <a:ext cx="675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Pétrole</a:t>
            </a:r>
          </a:p>
        </p:txBody>
      </p:sp>
      <p:grpSp>
        <p:nvGrpSpPr>
          <p:cNvPr id="84" name="Groupe 83"/>
          <p:cNvGrpSpPr/>
          <p:nvPr/>
        </p:nvGrpSpPr>
        <p:grpSpPr>
          <a:xfrm>
            <a:off x="4075005" y="1559351"/>
            <a:ext cx="853034" cy="897803"/>
            <a:chOff x="4584359" y="1697284"/>
            <a:chExt cx="853034" cy="897803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4584359" y="1697284"/>
              <a:ext cx="853034" cy="77753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802" y="1812171"/>
              <a:ext cx="561695" cy="56169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680824" y="2318088"/>
              <a:ext cx="6754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Biomasse</a:t>
              </a:r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8759283" y="1585182"/>
            <a:ext cx="835072" cy="906643"/>
            <a:chOff x="8272156" y="1716327"/>
            <a:chExt cx="835072" cy="906643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8301170" y="1716327"/>
              <a:ext cx="737072" cy="777532"/>
            </a:xfrm>
            <a:prstGeom prst="roundRect">
              <a:avLst/>
            </a:prstGeom>
            <a:solidFill>
              <a:srgbClr val="E4D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8063" y="1784407"/>
              <a:ext cx="603286" cy="603286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8272156" y="2345971"/>
              <a:ext cx="8350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Nucléaire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925663" y="2777326"/>
            <a:ext cx="5531225" cy="3063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VECTEURS ENERGETIQUES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97431" y="3068975"/>
            <a:ext cx="5706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Permettent le transport de l'énergie pour être transformée en chaleur, en travail ou utilisée dans des processus physiques ou chimiques</a:t>
            </a:r>
          </a:p>
        </p:txBody>
      </p:sp>
      <p:grpSp>
        <p:nvGrpSpPr>
          <p:cNvPr id="82" name="Groupe 81"/>
          <p:cNvGrpSpPr/>
          <p:nvPr/>
        </p:nvGrpSpPr>
        <p:grpSpPr>
          <a:xfrm>
            <a:off x="3303703" y="3643806"/>
            <a:ext cx="4894305" cy="1113163"/>
            <a:chOff x="3286535" y="3522757"/>
            <a:chExt cx="4894305" cy="1113163"/>
          </a:xfrm>
        </p:grpSpPr>
        <p:sp>
          <p:nvSpPr>
            <p:cNvPr id="39" name="Rectangle à coins arrondis 38"/>
            <p:cNvSpPr/>
            <p:nvPr/>
          </p:nvSpPr>
          <p:spPr>
            <a:xfrm>
              <a:off x="3286535" y="3522757"/>
              <a:ext cx="4894305" cy="77753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91273" y="4164532"/>
              <a:ext cx="6754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Chaleur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17273" y="4156027"/>
              <a:ext cx="7467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Electricité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62091" y="4174255"/>
              <a:ext cx="7626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Air comprimé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6907" y="4157486"/>
              <a:ext cx="8003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Huiles minérales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09294" y="4165071"/>
              <a:ext cx="8350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Hydrogène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53069" y="4174255"/>
              <a:ext cx="8350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Micro-ondes</a:t>
              </a:r>
            </a:p>
          </p:txBody>
        </p:sp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563" y="3599078"/>
              <a:ext cx="602987" cy="602987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1" y="3608801"/>
              <a:ext cx="565454" cy="565454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768" y="3630906"/>
              <a:ext cx="561233" cy="561233"/>
            </a:xfrm>
            <a:prstGeom prst="rect">
              <a:avLst/>
            </a:prstGeom>
          </p:spPr>
        </p:pic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3268" y="3676501"/>
              <a:ext cx="483982" cy="483982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285" y="3669268"/>
              <a:ext cx="560507" cy="560507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079" y="3628247"/>
              <a:ext cx="573818" cy="573818"/>
            </a:xfrm>
            <a:prstGeom prst="rect">
              <a:avLst/>
            </a:prstGeom>
          </p:spPr>
        </p:pic>
      </p:grpSp>
      <p:sp>
        <p:nvSpPr>
          <p:cNvPr id="64" name="Rectangle 63"/>
          <p:cNvSpPr/>
          <p:nvPr/>
        </p:nvSpPr>
        <p:spPr>
          <a:xfrm>
            <a:off x="2925663" y="4944974"/>
            <a:ext cx="5531225" cy="3249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ENERGIES RENOUVELABLES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203449" y="5255742"/>
            <a:ext cx="4975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Energies renouvelables à l’échelle humaine de temps</a:t>
            </a:r>
          </a:p>
        </p:txBody>
      </p:sp>
      <p:grpSp>
        <p:nvGrpSpPr>
          <p:cNvPr id="83" name="Groupe 82"/>
          <p:cNvGrpSpPr/>
          <p:nvPr/>
        </p:nvGrpSpPr>
        <p:grpSpPr>
          <a:xfrm>
            <a:off x="3269778" y="5575223"/>
            <a:ext cx="4894305" cy="919383"/>
            <a:chOff x="3344154" y="5493644"/>
            <a:chExt cx="4894305" cy="919383"/>
          </a:xfrm>
        </p:grpSpPr>
        <p:sp>
          <p:nvSpPr>
            <p:cNvPr id="66" name="Rectangle à coins arrondis 65"/>
            <p:cNvSpPr/>
            <p:nvPr/>
          </p:nvSpPr>
          <p:spPr>
            <a:xfrm>
              <a:off x="3344154" y="5493644"/>
              <a:ext cx="4894305" cy="7775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560" y="5596360"/>
              <a:ext cx="603286" cy="603286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196" y="5546913"/>
              <a:ext cx="588506" cy="588506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297" y="5582025"/>
              <a:ext cx="590353" cy="590353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3448892" y="6136028"/>
              <a:ext cx="6754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Biomasse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174891" y="6136028"/>
              <a:ext cx="8348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Hydraulique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19710" y="6136028"/>
              <a:ext cx="7626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Eolien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664526" y="6136028"/>
              <a:ext cx="80034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Marine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466913" y="6136028"/>
              <a:ext cx="8350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Géothermie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310688" y="6136028"/>
              <a:ext cx="8350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Solaire</a:t>
              </a:r>
            </a:p>
          </p:txBody>
        </p:sp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0429" y="5534153"/>
              <a:ext cx="638225" cy="638225"/>
            </a:xfrm>
            <a:prstGeom prst="rect">
              <a:avLst/>
            </a:prstGeom>
          </p:spPr>
        </p:pic>
        <p:pic>
          <p:nvPicPr>
            <p:cNvPr id="80" name="Image 79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471" y="5572043"/>
              <a:ext cx="600335" cy="600335"/>
            </a:xfrm>
            <a:prstGeom prst="rect">
              <a:avLst/>
            </a:prstGeom>
          </p:spPr>
        </p:pic>
        <p:pic>
          <p:nvPicPr>
            <p:cNvPr id="81" name="Image 8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1521" y="5581992"/>
              <a:ext cx="554560" cy="554560"/>
            </a:xfrm>
            <a:prstGeom prst="rect">
              <a:avLst/>
            </a:prstGeom>
          </p:spPr>
        </p:pic>
      </p:grpSp>
      <p:grpSp>
        <p:nvGrpSpPr>
          <p:cNvPr id="87" name="Groupe 86"/>
          <p:cNvGrpSpPr/>
          <p:nvPr/>
        </p:nvGrpSpPr>
        <p:grpSpPr>
          <a:xfrm>
            <a:off x="5052869" y="1584211"/>
            <a:ext cx="3660650" cy="926378"/>
            <a:chOff x="4621630" y="1697284"/>
            <a:chExt cx="3660650" cy="926378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4621630" y="1697284"/>
              <a:ext cx="3616208" cy="7775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4597" y="1783831"/>
              <a:ext cx="571072" cy="57107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4625217" y="2325609"/>
              <a:ext cx="8350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Hydraulique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21737" y="2329845"/>
              <a:ext cx="8350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Eolien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49674" y="2346663"/>
              <a:ext cx="8350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Géothermie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47208" y="2336314"/>
              <a:ext cx="8350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Solaire</a:t>
              </a:r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7531" y="1770037"/>
              <a:ext cx="619646" cy="619646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926" y="1830543"/>
              <a:ext cx="504226" cy="504226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5974" y="1826555"/>
              <a:ext cx="551234" cy="551234"/>
            </a:xfrm>
            <a:prstGeom prst="rect">
              <a:avLst/>
            </a:prstGeom>
          </p:spPr>
        </p:pic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247" y="1798771"/>
              <a:ext cx="562574" cy="562574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>
              <a:off x="6015177" y="2317879"/>
              <a:ext cx="8350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Marin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1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7" grpId="0" animBg="1"/>
      <p:bldP spid="22" grpId="0"/>
      <p:bldP spid="23" grpId="0"/>
      <p:bldP spid="24" grpId="0"/>
      <p:bldP spid="34" grpId="0" animBg="1"/>
      <p:bldP spid="35" grpId="0"/>
      <p:bldP spid="64" grpId="0" animBg="1"/>
      <p:bldP spid="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>
            <a:cxnSpLocks/>
          </p:cNvCxnSpPr>
          <p:nvPr/>
        </p:nvCxnSpPr>
        <p:spPr>
          <a:xfrm flipH="1" flipV="1">
            <a:off x="6796744" y="3489637"/>
            <a:ext cx="25722" cy="58219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72" idx="1"/>
          </p:cNvCxnSpPr>
          <p:nvPr/>
        </p:nvCxnSpPr>
        <p:spPr>
          <a:xfrm flipH="1" flipV="1">
            <a:off x="4999193" y="1042842"/>
            <a:ext cx="1379720" cy="150353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cxnSpLocks/>
            <a:stCxn id="73" idx="1"/>
            <a:endCxn id="30" idx="6"/>
          </p:cNvCxnSpPr>
          <p:nvPr/>
        </p:nvCxnSpPr>
        <p:spPr>
          <a:xfrm flipH="1" flipV="1">
            <a:off x="4449515" y="2448507"/>
            <a:ext cx="1773794" cy="456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cxnSpLocks/>
          </p:cNvCxnSpPr>
          <p:nvPr/>
        </p:nvCxnSpPr>
        <p:spPr>
          <a:xfrm flipH="1">
            <a:off x="7262972" y="3608907"/>
            <a:ext cx="628119" cy="679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cxnSpLocks/>
          </p:cNvCxnSpPr>
          <p:nvPr/>
        </p:nvCxnSpPr>
        <p:spPr>
          <a:xfrm flipH="1">
            <a:off x="4946981" y="3189430"/>
            <a:ext cx="1330755" cy="289595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/>
          </p:cNvCxnSpPr>
          <p:nvPr/>
        </p:nvCxnSpPr>
        <p:spPr>
          <a:xfrm flipH="1">
            <a:off x="7223074" y="1822227"/>
            <a:ext cx="911036" cy="791952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cxnSpLocks/>
            <a:endCxn id="79" idx="6"/>
          </p:cNvCxnSpPr>
          <p:nvPr/>
        </p:nvCxnSpPr>
        <p:spPr>
          <a:xfrm flipH="1">
            <a:off x="1391052" y="2403728"/>
            <a:ext cx="2766510" cy="223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e 65"/>
          <p:cNvGrpSpPr/>
          <p:nvPr/>
        </p:nvGrpSpPr>
        <p:grpSpPr>
          <a:xfrm>
            <a:off x="3449750" y="1918079"/>
            <a:ext cx="999765" cy="1060856"/>
            <a:chOff x="256490" y="2701286"/>
            <a:chExt cx="848497" cy="828789"/>
          </a:xfrm>
        </p:grpSpPr>
        <p:sp>
          <p:nvSpPr>
            <p:cNvPr id="30" name="Ellipse 29"/>
            <p:cNvSpPr/>
            <p:nvPr/>
          </p:nvSpPr>
          <p:spPr>
            <a:xfrm>
              <a:off x="256490" y="2701286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19696" y="2915625"/>
              <a:ext cx="709073" cy="312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Histoire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8839856" y="136525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Plan de la présentation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7673230" y="1065104"/>
            <a:ext cx="1099750" cy="1169772"/>
            <a:chOff x="3518453" y="2854413"/>
            <a:chExt cx="1099750" cy="1169772"/>
          </a:xfrm>
        </p:grpSpPr>
        <p:sp>
          <p:nvSpPr>
            <p:cNvPr id="13" name="Ellipse 12"/>
            <p:cNvSpPr/>
            <p:nvPr/>
          </p:nvSpPr>
          <p:spPr>
            <a:xfrm>
              <a:off x="3518453" y="2854413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556583" y="3085356"/>
              <a:ext cx="1023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Ordres de grandeur</a:t>
              </a: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797901" y="1866277"/>
            <a:ext cx="991006" cy="1073213"/>
            <a:chOff x="256490" y="3714388"/>
            <a:chExt cx="848497" cy="828789"/>
          </a:xfrm>
        </p:grpSpPr>
        <p:sp>
          <p:nvSpPr>
            <p:cNvPr id="38" name="Ellipse 37"/>
            <p:cNvSpPr/>
            <p:nvPr/>
          </p:nvSpPr>
          <p:spPr>
            <a:xfrm>
              <a:off x="256490" y="371438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33322" y="3967582"/>
              <a:ext cx="681621" cy="30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Avenir</a:t>
              </a:r>
            </a:p>
          </p:txBody>
        </p:sp>
      </p:grpSp>
      <p:cxnSp>
        <p:nvCxnSpPr>
          <p:cNvPr id="41" name="Connecteur droit 40"/>
          <p:cNvCxnSpPr>
            <a:cxnSpLocks/>
          </p:cNvCxnSpPr>
          <p:nvPr/>
        </p:nvCxnSpPr>
        <p:spPr>
          <a:xfrm flipH="1">
            <a:off x="2395246" y="1111418"/>
            <a:ext cx="2545012" cy="5651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2336312" y="530825"/>
            <a:ext cx="1309960" cy="1219078"/>
            <a:chOff x="2445390" y="789381"/>
            <a:chExt cx="1231253" cy="1259466"/>
          </a:xfrm>
        </p:grpSpPr>
        <p:sp>
          <p:nvSpPr>
            <p:cNvPr id="12" name="Ellipse 11"/>
            <p:cNvSpPr/>
            <p:nvPr/>
          </p:nvSpPr>
          <p:spPr>
            <a:xfrm>
              <a:off x="2478569" y="789381"/>
              <a:ext cx="1198074" cy="125946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445390" y="934317"/>
              <a:ext cx="1225981" cy="784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Formes d’énergie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398848" y="529229"/>
            <a:ext cx="1486241" cy="1254995"/>
            <a:chOff x="8845659" y="2813567"/>
            <a:chExt cx="1437698" cy="1231212"/>
          </a:xfrm>
        </p:grpSpPr>
        <p:sp>
          <p:nvSpPr>
            <p:cNvPr id="29" name="Ellipse 28"/>
            <p:cNvSpPr/>
            <p:nvPr/>
          </p:nvSpPr>
          <p:spPr>
            <a:xfrm>
              <a:off x="8917729" y="2813567"/>
              <a:ext cx="1230125" cy="1231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845659" y="3200314"/>
              <a:ext cx="1437698" cy="392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Classifications</a:t>
              </a:r>
            </a:p>
          </p:txBody>
        </p:sp>
      </p:grpSp>
      <p:cxnSp>
        <p:nvCxnSpPr>
          <p:cNvPr id="46" name="Connecteur droit 45"/>
          <p:cNvCxnSpPr>
            <a:cxnSpLocks/>
            <a:endCxn id="36" idx="3"/>
          </p:cNvCxnSpPr>
          <p:nvPr/>
        </p:nvCxnSpPr>
        <p:spPr>
          <a:xfrm flipH="1">
            <a:off x="4106803" y="6060474"/>
            <a:ext cx="430734" cy="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6187890" y="4082270"/>
            <a:ext cx="1217708" cy="1206936"/>
            <a:chOff x="2492943" y="839011"/>
            <a:chExt cx="1099750" cy="1169772"/>
          </a:xfrm>
        </p:grpSpPr>
        <p:sp>
          <p:nvSpPr>
            <p:cNvPr id="48" name="Ellipse 47"/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564107" y="950415"/>
              <a:ext cx="1023489" cy="1051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dans le monde</a:t>
              </a: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3847231" y="3094832"/>
            <a:ext cx="1099750" cy="1169772"/>
            <a:chOff x="1589382" y="2647705"/>
            <a:chExt cx="1099750" cy="1169772"/>
          </a:xfrm>
        </p:grpSpPr>
        <p:sp>
          <p:nvSpPr>
            <p:cNvPr id="7" name="Ellipse 6"/>
            <p:cNvSpPr/>
            <p:nvPr/>
          </p:nvSpPr>
          <p:spPr>
            <a:xfrm>
              <a:off x="1589382" y="2647705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751508" y="3000255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Unités</a:t>
              </a:r>
            </a:p>
          </p:txBody>
        </p:sp>
      </p:grpSp>
      <p:sp>
        <p:nvSpPr>
          <p:cNvPr id="69" name="Espace réservé du numéro de diapositive 68"/>
          <p:cNvSpPr>
            <a:spLocks noGrp="1"/>
          </p:cNvSpPr>
          <p:nvPr>
            <p:ph type="sldNum" sz="quarter" idx="12"/>
          </p:nvPr>
        </p:nvSpPr>
        <p:spPr>
          <a:xfrm>
            <a:off x="852830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7697053" y="2644661"/>
            <a:ext cx="1099750" cy="1119344"/>
            <a:chOff x="8390772" y="1526060"/>
            <a:chExt cx="848497" cy="828789"/>
          </a:xfrm>
        </p:grpSpPr>
        <p:sp>
          <p:nvSpPr>
            <p:cNvPr id="68" name="Ellipse 67"/>
            <p:cNvSpPr/>
            <p:nvPr/>
          </p:nvSpPr>
          <p:spPr>
            <a:xfrm>
              <a:off x="8390772" y="1526060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8394054" y="1540419"/>
              <a:ext cx="836703" cy="75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Acteurs de l’énergie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6223309" y="2391281"/>
            <a:ext cx="1088760" cy="1059074"/>
            <a:chOff x="5316164" y="3205615"/>
            <a:chExt cx="1088760" cy="1059074"/>
          </a:xfrm>
        </p:grpSpPr>
        <p:sp>
          <p:nvSpPr>
            <p:cNvPr id="72" name="Ellipse 71"/>
            <p:cNvSpPr/>
            <p:nvPr/>
          </p:nvSpPr>
          <p:spPr>
            <a:xfrm>
              <a:off x="5316164" y="3205615"/>
              <a:ext cx="1062529" cy="1059074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5316164" y="3519265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Définitions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F301BAC-8A02-90ED-FB19-9CF6DF40EE17}"/>
              </a:ext>
            </a:extLst>
          </p:cNvPr>
          <p:cNvGrpSpPr/>
          <p:nvPr/>
        </p:nvGrpSpPr>
        <p:grpSpPr>
          <a:xfrm>
            <a:off x="1790185" y="3189430"/>
            <a:ext cx="991006" cy="1073213"/>
            <a:chOff x="-21892" y="2926028"/>
            <a:chExt cx="848497" cy="828789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FC19E21F-8FCE-0458-F9AE-D154EE2BDA7C}"/>
                </a:ext>
              </a:extLst>
            </p:cNvPr>
            <p:cNvSpPr/>
            <p:nvPr/>
          </p:nvSpPr>
          <p:spPr>
            <a:xfrm>
              <a:off x="-21892" y="292602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FA11269-924F-13AE-74DE-5A5F210E9110}"/>
                </a:ext>
              </a:extLst>
            </p:cNvPr>
            <p:cNvSpPr txBox="1"/>
            <p:nvPr/>
          </p:nvSpPr>
          <p:spPr>
            <a:xfrm>
              <a:off x="10054" y="3235063"/>
              <a:ext cx="771475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Hydrogène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A27DC53C-DB18-4417-8F2D-68CF5A2F45AA}"/>
              </a:ext>
            </a:extLst>
          </p:cNvPr>
          <p:cNvGrpSpPr/>
          <p:nvPr/>
        </p:nvGrpSpPr>
        <p:grpSpPr>
          <a:xfrm>
            <a:off x="436011" y="1974460"/>
            <a:ext cx="955041" cy="903232"/>
            <a:chOff x="380312" y="3698191"/>
            <a:chExt cx="848497" cy="828789"/>
          </a:xfrm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4F5139A7-6CD8-622F-7B1E-1DBFB34ECD78}"/>
                </a:ext>
              </a:extLst>
            </p:cNvPr>
            <p:cNvSpPr/>
            <p:nvPr/>
          </p:nvSpPr>
          <p:spPr>
            <a:xfrm>
              <a:off x="380312" y="3698191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AAB8BA7-04E4-B9F1-FA75-03ECC46B1EB2}"/>
                </a:ext>
              </a:extLst>
            </p:cNvPr>
            <p:cNvSpPr txBox="1"/>
            <p:nvPr/>
          </p:nvSpPr>
          <p:spPr>
            <a:xfrm>
              <a:off x="439455" y="3989063"/>
              <a:ext cx="681621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Fusion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88F2CA92-E932-6784-1EC8-706825FF007F}"/>
              </a:ext>
            </a:extLst>
          </p:cNvPr>
          <p:cNvGrpSpPr/>
          <p:nvPr/>
        </p:nvGrpSpPr>
        <p:grpSpPr>
          <a:xfrm>
            <a:off x="386773" y="567161"/>
            <a:ext cx="1099750" cy="1073213"/>
            <a:chOff x="227201" y="3726168"/>
            <a:chExt cx="941603" cy="828789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DD188741-AAB6-4D20-940B-69AD28C9675B}"/>
                </a:ext>
              </a:extLst>
            </p:cNvPr>
            <p:cNvSpPr/>
            <p:nvPr/>
          </p:nvSpPr>
          <p:spPr>
            <a:xfrm>
              <a:off x="284406" y="372616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7A513AAC-D398-D6A3-EF58-3BC09CF16CF4}"/>
                </a:ext>
              </a:extLst>
            </p:cNvPr>
            <p:cNvSpPr txBox="1"/>
            <p:nvPr/>
          </p:nvSpPr>
          <p:spPr>
            <a:xfrm>
              <a:off x="227201" y="4021670"/>
              <a:ext cx="941603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e-carburants</a:t>
              </a:r>
            </a:p>
          </p:txBody>
        </p:sp>
      </p:grp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CC7350DB-1378-FA72-F07B-6851641774F2}"/>
              </a:ext>
            </a:extLst>
          </p:cNvPr>
          <p:cNvCxnSpPr>
            <a:cxnSpLocks/>
          </p:cNvCxnSpPr>
          <p:nvPr/>
        </p:nvCxnSpPr>
        <p:spPr>
          <a:xfrm>
            <a:off x="2293404" y="2907848"/>
            <a:ext cx="0" cy="29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0557916B-8EFB-E068-B90B-802103912CDB}"/>
              </a:ext>
            </a:extLst>
          </p:cNvPr>
          <p:cNvCxnSpPr>
            <a:cxnSpLocks/>
            <a:stCxn id="38" idx="1"/>
            <a:endCxn id="83" idx="5"/>
          </p:cNvCxnSpPr>
          <p:nvPr/>
        </p:nvCxnSpPr>
        <p:spPr>
          <a:xfrm flipH="1" flipV="1">
            <a:off x="1299463" y="1483206"/>
            <a:ext cx="643567" cy="54023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B941CEF-37AE-A53D-4DAD-C0CD73ECC1FD}"/>
              </a:ext>
            </a:extLst>
          </p:cNvPr>
          <p:cNvGrpSpPr/>
          <p:nvPr/>
        </p:nvGrpSpPr>
        <p:grpSpPr>
          <a:xfrm>
            <a:off x="4566031" y="5447545"/>
            <a:ext cx="1217708" cy="1206936"/>
            <a:chOff x="2492943" y="839011"/>
            <a:chExt cx="1099750" cy="1169772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A8E747EA-7C7B-F04B-93B0-0B4D2C81AC4A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33240A8-4D50-9562-E2EE-F8B55BD7A4DE}"/>
                </a:ext>
              </a:extLst>
            </p:cNvPr>
            <p:cNvSpPr txBox="1"/>
            <p:nvPr/>
          </p:nvSpPr>
          <p:spPr>
            <a:xfrm>
              <a:off x="2569204" y="1060322"/>
              <a:ext cx="1023489" cy="68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en France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F6070D8-6D57-9B2B-495E-1501E84754CA}"/>
              </a:ext>
            </a:extLst>
          </p:cNvPr>
          <p:cNvGrpSpPr/>
          <p:nvPr/>
        </p:nvGrpSpPr>
        <p:grpSpPr>
          <a:xfrm>
            <a:off x="3047178" y="5607588"/>
            <a:ext cx="1059625" cy="942089"/>
            <a:chOff x="2444313" y="839011"/>
            <a:chExt cx="1194690" cy="1169772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82042CA-5D8E-58B8-4BF4-9DC4F240AA5E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8CC4868-7671-62B3-C42F-6EA01A5EB2DE}"/>
                </a:ext>
              </a:extLst>
            </p:cNvPr>
            <p:cNvSpPr txBox="1"/>
            <p:nvPr/>
          </p:nvSpPr>
          <p:spPr>
            <a:xfrm>
              <a:off x="2444313" y="1210270"/>
              <a:ext cx="1194690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Consommation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E54C5174-08EE-FCE9-3E02-1E12488CBE5A}"/>
              </a:ext>
            </a:extLst>
          </p:cNvPr>
          <p:cNvGrpSpPr/>
          <p:nvPr/>
        </p:nvGrpSpPr>
        <p:grpSpPr>
          <a:xfrm>
            <a:off x="1779568" y="5633154"/>
            <a:ext cx="975418" cy="942089"/>
            <a:chOff x="2492943" y="839011"/>
            <a:chExt cx="1099750" cy="1169772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34582BAA-59FE-4622-F727-87B63DA4DAEF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58855FB-BDB1-7F6F-3C45-042F0A580698}"/>
                </a:ext>
              </a:extLst>
            </p:cNvPr>
            <p:cNvSpPr txBox="1"/>
            <p:nvPr/>
          </p:nvSpPr>
          <p:spPr>
            <a:xfrm>
              <a:off x="2552084" y="1232816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Eolien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D2311694-39F2-AB34-FB69-774E9F31881D}"/>
              </a:ext>
            </a:extLst>
          </p:cNvPr>
          <p:cNvGrpSpPr/>
          <p:nvPr/>
        </p:nvGrpSpPr>
        <p:grpSpPr>
          <a:xfrm>
            <a:off x="281512" y="5647687"/>
            <a:ext cx="1095978" cy="942089"/>
            <a:chOff x="2447597" y="839011"/>
            <a:chExt cx="1235677" cy="1169772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8584C274-4CE4-56E7-191C-E5EDD759254D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334DD2F3-A8FC-F0CD-B983-8BABBDF14C1D}"/>
                </a:ext>
              </a:extLst>
            </p:cNvPr>
            <p:cNvSpPr txBox="1"/>
            <p:nvPr/>
          </p:nvSpPr>
          <p:spPr>
            <a:xfrm>
              <a:off x="2447597" y="1232814"/>
              <a:ext cx="1235677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Photovoltaïque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8A6AC1D-6AA4-9D2F-6893-B86C35D3F0B2}"/>
              </a:ext>
            </a:extLst>
          </p:cNvPr>
          <p:cNvGrpSpPr/>
          <p:nvPr/>
        </p:nvGrpSpPr>
        <p:grpSpPr>
          <a:xfrm>
            <a:off x="3562119" y="4445586"/>
            <a:ext cx="975418" cy="942089"/>
            <a:chOff x="1087894" y="1147411"/>
            <a:chExt cx="1099750" cy="1169772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BF10DFA2-44C0-D5DC-DABA-4E2CD1E4EF4C}"/>
                </a:ext>
              </a:extLst>
            </p:cNvPr>
            <p:cNvSpPr/>
            <p:nvPr/>
          </p:nvSpPr>
          <p:spPr>
            <a:xfrm>
              <a:off x="1087894" y="11474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E256EE7D-764F-AC88-7F84-55317B1944F4}"/>
                </a:ext>
              </a:extLst>
            </p:cNvPr>
            <p:cNvSpPr txBox="1"/>
            <p:nvPr/>
          </p:nvSpPr>
          <p:spPr>
            <a:xfrm>
              <a:off x="1147035" y="1541215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PPE</a:t>
              </a:r>
            </a:p>
          </p:txBody>
        </p:sp>
      </p:grp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58FF7D99-E854-2FAD-E60E-E3AE1D4BF43F}"/>
              </a:ext>
            </a:extLst>
          </p:cNvPr>
          <p:cNvCxnSpPr>
            <a:cxnSpLocks/>
          </p:cNvCxnSpPr>
          <p:nvPr/>
        </p:nvCxnSpPr>
        <p:spPr>
          <a:xfrm flipH="1">
            <a:off x="2778787" y="6078633"/>
            <a:ext cx="298292" cy="1220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6F44EE3F-F2E5-0AAC-3013-70CABCEF83F7}"/>
              </a:ext>
            </a:extLst>
          </p:cNvPr>
          <p:cNvCxnSpPr>
            <a:cxnSpLocks/>
          </p:cNvCxnSpPr>
          <p:nvPr/>
        </p:nvCxnSpPr>
        <p:spPr>
          <a:xfrm flipH="1">
            <a:off x="1334360" y="6083366"/>
            <a:ext cx="402078" cy="979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43783D1-3B42-C964-F423-2A462BFCA5B0}"/>
              </a:ext>
            </a:extLst>
          </p:cNvPr>
          <p:cNvCxnSpPr>
            <a:cxnSpLocks/>
            <a:stCxn id="91" idx="5"/>
            <a:endCxn id="21" idx="1"/>
          </p:cNvCxnSpPr>
          <p:nvPr/>
        </p:nvCxnSpPr>
        <p:spPr>
          <a:xfrm>
            <a:off x="4394690" y="5249709"/>
            <a:ext cx="349670" cy="3745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7704006" y="4177455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734392" y="4470682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Fossiles</a:t>
            </a:r>
          </a:p>
        </p:txBody>
      </p:sp>
      <p:sp>
        <p:nvSpPr>
          <p:cNvPr id="62" name="Ellipse 61"/>
          <p:cNvSpPr/>
          <p:nvPr/>
        </p:nvSpPr>
        <p:spPr>
          <a:xfrm>
            <a:off x="8874244" y="4147109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908472" y="4484384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Nucléaire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1A3F227-544A-AC00-A6B6-5125C2230D0F}"/>
              </a:ext>
            </a:extLst>
          </p:cNvPr>
          <p:cNvSpPr/>
          <p:nvPr/>
        </p:nvSpPr>
        <p:spPr>
          <a:xfrm>
            <a:off x="10049506" y="4126489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E83A578-A62C-F9B6-3008-DCE0019156B2}"/>
              </a:ext>
            </a:extLst>
          </p:cNvPr>
          <p:cNvSpPr txBox="1"/>
          <p:nvPr/>
        </p:nvSpPr>
        <p:spPr>
          <a:xfrm>
            <a:off x="10029313" y="4311808"/>
            <a:ext cx="9765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Métaux stratégiques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EE007EE-0DE4-846B-9A4A-1A97A417A65A}"/>
              </a:ext>
            </a:extLst>
          </p:cNvPr>
          <p:cNvSpPr/>
          <p:nvPr/>
        </p:nvSpPr>
        <p:spPr>
          <a:xfrm>
            <a:off x="10109011" y="5354191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A8FA500-CBA4-5EB3-58A4-87B094EBB975}"/>
              </a:ext>
            </a:extLst>
          </p:cNvPr>
          <p:cNvSpPr txBox="1"/>
          <p:nvPr/>
        </p:nvSpPr>
        <p:spPr>
          <a:xfrm>
            <a:off x="10049506" y="5636802"/>
            <a:ext cx="9765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Terres rares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4BD19176-916E-7DA1-C3C1-56962A29CB79}"/>
              </a:ext>
            </a:extLst>
          </p:cNvPr>
          <p:cNvCxnSpPr>
            <a:cxnSpLocks/>
          </p:cNvCxnSpPr>
          <p:nvPr/>
        </p:nvCxnSpPr>
        <p:spPr>
          <a:xfrm flipH="1">
            <a:off x="7412486" y="4657330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4D567FC6-B757-1865-7614-6FA8C88984FF}"/>
              </a:ext>
            </a:extLst>
          </p:cNvPr>
          <p:cNvCxnSpPr>
            <a:cxnSpLocks/>
          </p:cNvCxnSpPr>
          <p:nvPr/>
        </p:nvCxnSpPr>
        <p:spPr>
          <a:xfrm flipH="1">
            <a:off x="11005838" y="5813404"/>
            <a:ext cx="235726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6DDE6332-ABA0-9F6F-9FE6-530E6C2DC7D1}"/>
              </a:ext>
            </a:extLst>
          </p:cNvPr>
          <p:cNvGrpSpPr/>
          <p:nvPr/>
        </p:nvGrpSpPr>
        <p:grpSpPr>
          <a:xfrm>
            <a:off x="11173588" y="5336484"/>
            <a:ext cx="976525" cy="956527"/>
            <a:chOff x="7363946" y="2495706"/>
            <a:chExt cx="941603" cy="828789"/>
          </a:xfrm>
        </p:grpSpPr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E997AFB2-A3F8-D7DD-D641-948FD0A8B6E8}"/>
                </a:ext>
              </a:extLst>
            </p:cNvPr>
            <p:cNvSpPr/>
            <p:nvPr/>
          </p:nvSpPr>
          <p:spPr>
            <a:xfrm>
              <a:off x="7429491" y="2495706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51284901-06AA-DE0D-7CDB-49C60B345279}"/>
                </a:ext>
              </a:extLst>
            </p:cNvPr>
            <p:cNvSpPr txBox="1"/>
            <p:nvPr/>
          </p:nvSpPr>
          <p:spPr>
            <a:xfrm>
              <a:off x="7363946" y="2740185"/>
              <a:ext cx="941603" cy="237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Stockage</a:t>
              </a:r>
            </a:p>
          </p:txBody>
        </p:sp>
      </p:grp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4F35FD34-C624-E683-2999-19C7DED6C62E}"/>
              </a:ext>
            </a:extLst>
          </p:cNvPr>
          <p:cNvCxnSpPr>
            <a:cxnSpLocks/>
          </p:cNvCxnSpPr>
          <p:nvPr/>
        </p:nvCxnSpPr>
        <p:spPr>
          <a:xfrm flipH="1" flipV="1">
            <a:off x="10515635" y="5025389"/>
            <a:ext cx="3880" cy="31205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344D0B6-1542-0B78-01BC-BA31A6C642DF}"/>
              </a:ext>
            </a:extLst>
          </p:cNvPr>
          <p:cNvCxnSpPr>
            <a:cxnSpLocks/>
          </p:cNvCxnSpPr>
          <p:nvPr/>
        </p:nvCxnSpPr>
        <p:spPr>
          <a:xfrm flipH="1">
            <a:off x="5689053" y="5139300"/>
            <a:ext cx="696369" cy="60114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D6CA272-4082-7CFF-583D-70ED13C37283}"/>
              </a:ext>
            </a:extLst>
          </p:cNvPr>
          <p:cNvCxnSpPr>
            <a:cxnSpLocks/>
          </p:cNvCxnSpPr>
          <p:nvPr/>
        </p:nvCxnSpPr>
        <p:spPr>
          <a:xfrm flipH="1">
            <a:off x="8552438" y="4654282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BB8A056-28FD-9C80-064B-6A97C0B9CE9A}"/>
              </a:ext>
            </a:extLst>
          </p:cNvPr>
          <p:cNvCxnSpPr>
            <a:cxnSpLocks/>
          </p:cNvCxnSpPr>
          <p:nvPr/>
        </p:nvCxnSpPr>
        <p:spPr>
          <a:xfrm flipH="1">
            <a:off x="9738110" y="4660378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0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145259" y="-344626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344016" y="0"/>
            <a:ext cx="281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Formes d’énergie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3645917" y="933209"/>
            <a:ext cx="1266475" cy="121106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Connecteur droit 23"/>
          <p:cNvCxnSpPr>
            <a:endCxn id="2" idx="1"/>
          </p:cNvCxnSpPr>
          <p:nvPr/>
        </p:nvCxnSpPr>
        <p:spPr>
          <a:xfrm flipH="1" flipV="1">
            <a:off x="3204481" y="737518"/>
            <a:ext cx="614972" cy="43129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769238" y="1159209"/>
            <a:ext cx="1019831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mécanique</a:t>
            </a:r>
          </a:p>
        </p:txBody>
      </p:sp>
      <p:sp>
        <p:nvSpPr>
          <p:cNvPr id="26" name="Ellipse 25"/>
          <p:cNvSpPr/>
          <p:nvPr/>
        </p:nvSpPr>
        <p:spPr>
          <a:xfrm>
            <a:off x="5510814" y="688740"/>
            <a:ext cx="939405" cy="872331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Connecteur droit 26"/>
          <p:cNvCxnSpPr>
            <a:stCxn id="26" idx="2"/>
            <a:endCxn id="23" idx="6"/>
          </p:cNvCxnSpPr>
          <p:nvPr/>
        </p:nvCxnSpPr>
        <p:spPr>
          <a:xfrm flipH="1">
            <a:off x="4912392" y="1124906"/>
            <a:ext cx="598422" cy="41383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à coins arrondis 71"/>
          <p:cNvSpPr/>
          <p:nvPr/>
        </p:nvSpPr>
        <p:spPr>
          <a:xfrm>
            <a:off x="5364944" y="3587689"/>
            <a:ext cx="2354892" cy="510778"/>
          </a:xfrm>
          <a:prstGeom prst="roundRect">
            <a:avLst/>
          </a:prstGeom>
          <a:solidFill>
            <a:srgbClr val="59C159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Energie associée aux liaisons entre les atomes constituant les molécules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76399" y="796776"/>
            <a:ext cx="808234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cinétique</a:t>
            </a:r>
          </a:p>
        </p:txBody>
      </p:sp>
      <p:sp>
        <p:nvSpPr>
          <p:cNvPr id="63" name="Ellipse 62"/>
          <p:cNvSpPr/>
          <p:nvPr/>
        </p:nvSpPr>
        <p:spPr>
          <a:xfrm>
            <a:off x="3732069" y="3277872"/>
            <a:ext cx="1728085" cy="1617244"/>
          </a:xfrm>
          <a:prstGeom prst="ellipse">
            <a:avLst/>
          </a:prstGeom>
          <a:blipFill dpi="0" rotWithShape="1">
            <a:blip r:embed="rId3" cstate="email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6529100" y="4403453"/>
            <a:ext cx="2754211" cy="510778"/>
          </a:xfrm>
          <a:prstGeom prst="roundRect">
            <a:avLst/>
          </a:prstGeom>
          <a:solidFill>
            <a:srgbClr val="704278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Energie transportée par les rayonnements de natures différentes suivant leur longueur d’onde </a:t>
            </a:r>
          </a:p>
        </p:txBody>
      </p:sp>
      <p:sp>
        <p:nvSpPr>
          <p:cNvPr id="64" name="Ellipse 63"/>
          <p:cNvSpPr/>
          <p:nvPr/>
        </p:nvSpPr>
        <p:spPr>
          <a:xfrm>
            <a:off x="4946657" y="4311188"/>
            <a:ext cx="1728085" cy="1617244"/>
          </a:xfrm>
          <a:prstGeom prst="ellipse">
            <a:avLst/>
          </a:prstGeom>
          <a:blipFill dpi="0" rotWithShape="1">
            <a:blip r:embed="rId4" cstate="email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Connecteur droit 32"/>
          <p:cNvCxnSpPr>
            <a:endCxn id="23" idx="6"/>
          </p:cNvCxnSpPr>
          <p:nvPr/>
        </p:nvCxnSpPr>
        <p:spPr>
          <a:xfrm flipH="1" flipV="1">
            <a:off x="4912392" y="1538744"/>
            <a:ext cx="569928" cy="401192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487609" y="1783753"/>
            <a:ext cx="917239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potentielle</a:t>
            </a:r>
          </a:p>
        </p:txBody>
      </p:sp>
      <p:cxnSp>
        <p:nvCxnSpPr>
          <p:cNvPr id="41" name="Connecteur droit 40"/>
          <p:cNvCxnSpPr/>
          <p:nvPr/>
        </p:nvCxnSpPr>
        <p:spPr>
          <a:xfrm flipH="1" flipV="1">
            <a:off x="2376988" y="2057024"/>
            <a:ext cx="614972" cy="43129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2762143" y="3650912"/>
            <a:ext cx="1266475" cy="1211069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 flipH="1" flipV="1">
            <a:off x="2145259" y="3668816"/>
            <a:ext cx="614972" cy="43129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947088" y="3909197"/>
            <a:ext cx="881973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chimique</a:t>
            </a:r>
          </a:p>
        </p:txBody>
      </p:sp>
      <p:sp>
        <p:nvSpPr>
          <p:cNvPr id="46" name="Ellipse 45"/>
          <p:cNvSpPr/>
          <p:nvPr/>
        </p:nvSpPr>
        <p:spPr>
          <a:xfrm>
            <a:off x="3882828" y="4961363"/>
            <a:ext cx="1266475" cy="1211069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 flipH="1">
            <a:off x="3410065" y="5883169"/>
            <a:ext cx="586779" cy="28599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à coins arrondis 75"/>
          <p:cNvSpPr/>
          <p:nvPr/>
        </p:nvSpPr>
        <p:spPr>
          <a:xfrm>
            <a:off x="7994379" y="6189137"/>
            <a:ext cx="2495342" cy="510778"/>
          </a:xfrm>
          <a:prstGeom prst="roundRect">
            <a:avLst/>
          </a:prstGeom>
          <a:solidFill>
            <a:srgbClr val="F8D18C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Energie entre les particules qui constituent le noyau (protons et neutrons)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86111" y="5187363"/>
            <a:ext cx="1059907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rayonnante</a:t>
            </a:r>
          </a:p>
        </p:txBody>
      </p:sp>
      <p:sp>
        <p:nvSpPr>
          <p:cNvPr id="65" name="Ellipse 64"/>
          <p:cNvSpPr/>
          <p:nvPr/>
        </p:nvSpPr>
        <p:spPr>
          <a:xfrm>
            <a:off x="6397026" y="5290884"/>
            <a:ext cx="1728085" cy="1617244"/>
          </a:xfrm>
          <a:prstGeom prst="ellipse">
            <a:avLst/>
          </a:prstGeom>
          <a:blipFill dpi="0" rotWithShape="1">
            <a:blip r:embed="rId5" cstate="email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5385784" y="5727154"/>
            <a:ext cx="1266475" cy="1211069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 flipV="1">
            <a:off x="4592880" y="6531429"/>
            <a:ext cx="832955" cy="32657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à coins arrondis 69"/>
          <p:cNvSpPr/>
          <p:nvPr/>
        </p:nvSpPr>
        <p:spPr>
          <a:xfrm>
            <a:off x="5336806" y="2897404"/>
            <a:ext cx="2354892" cy="510778"/>
          </a:xfrm>
          <a:prstGeom prst="roundRect">
            <a:avLst/>
          </a:prstGeom>
          <a:solidFill>
            <a:srgbClr val="6F6F6E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Energie causée par l’agitation au sein de la matière des molécules et des atomes</a:t>
            </a:r>
          </a:p>
        </p:txBody>
      </p:sp>
      <p:sp>
        <p:nvSpPr>
          <p:cNvPr id="68" name="Rectangle à coins arrondis 67"/>
          <p:cNvSpPr/>
          <p:nvPr/>
        </p:nvSpPr>
        <p:spPr>
          <a:xfrm>
            <a:off x="7780324" y="2010983"/>
            <a:ext cx="2567683" cy="715089"/>
          </a:xfrm>
          <a:prstGeom prst="roundRect">
            <a:avLst/>
          </a:prstGeom>
          <a:solidFill>
            <a:srgbClr val="BED1DA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Energie disponible dans les objets immobiles. Elle ne se manifeste que lorsqu’elle est convertie en énergie cinétique</a:t>
            </a:r>
          </a:p>
        </p:txBody>
      </p:sp>
      <p:sp>
        <p:nvSpPr>
          <p:cNvPr id="61" name="Ellipse 60"/>
          <p:cNvSpPr/>
          <p:nvPr/>
        </p:nvSpPr>
        <p:spPr>
          <a:xfrm>
            <a:off x="6182865" y="1341016"/>
            <a:ext cx="1728085" cy="1617244"/>
          </a:xfrm>
          <a:prstGeom prst="ellipse">
            <a:avLst/>
          </a:prstGeom>
          <a:blipFill dpi="0" rotWithShape="1">
            <a:blip r:embed="rId6" cstate="email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65210" y="5953154"/>
            <a:ext cx="907621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nucléaire</a:t>
            </a:r>
          </a:p>
        </p:txBody>
      </p:sp>
      <p:sp>
        <p:nvSpPr>
          <p:cNvPr id="62" name="Ellipse 61"/>
          <p:cNvSpPr/>
          <p:nvPr/>
        </p:nvSpPr>
        <p:spPr>
          <a:xfrm>
            <a:off x="3703024" y="2157296"/>
            <a:ext cx="1728085" cy="1617244"/>
          </a:xfrm>
          <a:prstGeom prst="ellipse">
            <a:avLst/>
          </a:prstGeom>
          <a:blipFill dpi="0" rotWithShape="1">
            <a:blip r:embed="rId7" cstate="email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5460154" y="1687069"/>
            <a:ext cx="939405" cy="872331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2902395" y="2138975"/>
            <a:ext cx="1266475" cy="1211069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à coins arrondis 65"/>
          <p:cNvSpPr/>
          <p:nvPr/>
        </p:nvSpPr>
        <p:spPr>
          <a:xfrm>
            <a:off x="7868870" y="796776"/>
            <a:ext cx="2354892" cy="715089"/>
          </a:xfrm>
          <a:prstGeom prst="roundRect">
            <a:avLst/>
          </a:prstGeom>
          <a:solidFill>
            <a:srgbClr val="CEE8F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Energie des objets en mouvement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Plus la vitesse est grande,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plus l’énergie cinétique est importante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094544" y="2411934"/>
            <a:ext cx="971741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thermique</a:t>
            </a:r>
          </a:p>
        </p:txBody>
      </p:sp>
      <p:sp>
        <p:nvSpPr>
          <p:cNvPr id="60" name="Ellipse 59"/>
          <p:cNvSpPr/>
          <p:nvPr/>
        </p:nvSpPr>
        <p:spPr>
          <a:xfrm>
            <a:off x="6258766" y="63709"/>
            <a:ext cx="1728085" cy="1617244"/>
          </a:xfrm>
          <a:prstGeom prst="ellipse">
            <a:avLst/>
          </a:prstGeom>
          <a:blipFill dpi="0" rotWithShape="1">
            <a:blip r:embed="rId8" cstate="email">
              <a:alphaModFix am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261165" y="612862"/>
            <a:ext cx="1809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Energie hydraulique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Energie éolienne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126119" y="1845840"/>
            <a:ext cx="1809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Energie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pesanteur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691596" y="2648577"/>
            <a:ext cx="1809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Chaleur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Chauffage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762065" y="3851032"/>
            <a:ext cx="1809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Carburant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Explosif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926524" y="4593467"/>
            <a:ext cx="1809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Ondes électromagnétiques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Lumière visible, UV, 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Laser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374039" y="5857961"/>
            <a:ext cx="1809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Fission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Fusion</a:t>
            </a:r>
          </a:p>
        </p:txBody>
      </p:sp>
    </p:spTree>
    <p:extLst>
      <p:ext uri="{BB962C8B-B14F-4D97-AF65-F5344CB8AC3E}">
        <p14:creationId xmlns:p14="http://schemas.microsoft.com/office/powerpoint/2010/main" val="5038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 animBg="1"/>
      <p:bldP spid="72" grpId="0" animBg="1"/>
      <p:bldP spid="28" grpId="0"/>
      <p:bldP spid="63" grpId="0" animBg="1"/>
      <p:bldP spid="74" grpId="0" animBg="1"/>
      <p:bldP spid="64" grpId="0" animBg="1"/>
      <p:bldP spid="34" grpId="0"/>
      <p:bldP spid="43" grpId="0" animBg="1"/>
      <p:bldP spid="45" grpId="0"/>
      <p:bldP spid="46" grpId="0" animBg="1"/>
      <p:bldP spid="76" grpId="0" animBg="1"/>
      <p:bldP spid="48" grpId="0"/>
      <p:bldP spid="65" grpId="0" animBg="1"/>
      <p:bldP spid="49" grpId="0" animBg="1"/>
      <p:bldP spid="70" grpId="0" animBg="1"/>
      <p:bldP spid="68" grpId="0" animBg="1"/>
      <p:bldP spid="61" grpId="0" animBg="1"/>
      <p:bldP spid="51" grpId="0"/>
      <p:bldP spid="62" grpId="0" animBg="1"/>
      <p:bldP spid="36" grpId="0" animBg="1"/>
      <p:bldP spid="40" grpId="0" animBg="1"/>
      <p:bldP spid="66" grpId="0" animBg="1"/>
      <p:bldP spid="42" grpId="0"/>
      <p:bldP spid="60" grpId="0" animBg="1"/>
      <p:bldP spid="67" grpId="0"/>
      <p:bldP spid="69" grpId="0"/>
      <p:bldP spid="71" grpId="0"/>
      <p:bldP spid="73" grpId="0"/>
      <p:bldP spid="75" grpId="0"/>
      <p:bldP spid="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>
            <a:cxnSpLocks/>
          </p:cNvCxnSpPr>
          <p:nvPr/>
        </p:nvCxnSpPr>
        <p:spPr>
          <a:xfrm flipH="1" flipV="1">
            <a:off x="6796744" y="3489637"/>
            <a:ext cx="25722" cy="58219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72" idx="1"/>
          </p:cNvCxnSpPr>
          <p:nvPr/>
        </p:nvCxnSpPr>
        <p:spPr>
          <a:xfrm flipH="1" flipV="1">
            <a:off x="4999193" y="1042842"/>
            <a:ext cx="1379720" cy="150353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cxnSpLocks/>
            <a:stCxn id="73" idx="1"/>
            <a:endCxn id="30" idx="6"/>
          </p:cNvCxnSpPr>
          <p:nvPr/>
        </p:nvCxnSpPr>
        <p:spPr>
          <a:xfrm flipH="1" flipV="1">
            <a:off x="4449515" y="2448507"/>
            <a:ext cx="1773794" cy="456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cxnSpLocks/>
          </p:cNvCxnSpPr>
          <p:nvPr/>
        </p:nvCxnSpPr>
        <p:spPr>
          <a:xfrm flipH="1">
            <a:off x="7262972" y="3608907"/>
            <a:ext cx="628119" cy="679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cxnSpLocks/>
          </p:cNvCxnSpPr>
          <p:nvPr/>
        </p:nvCxnSpPr>
        <p:spPr>
          <a:xfrm flipH="1">
            <a:off x="4946981" y="3189430"/>
            <a:ext cx="1330755" cy="289595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/>
          </p:cNvCxnSpPr>
          <p:nvPr/>
        </p:nvCxnSpPr>
        <p:spPr>
          <a:xfrm flipH="1">
            <a:off x="7223074" y="1822227"/>
            <a:ext cx="911036" cy="791952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cxnSpLocks/>
            <a:endCxn id="79" idx="6"/>
          </p:cNvCxnSpPr>
          <p:nvPr/>
        </p:nvCxnSpPr>
        <p:spPr>
          <a:xfrm flipH="1">
            <a:off x="1391052" y="2403728"/>
            <a:ext cx="2766510" cy="223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e 65"/>
          <p:cNvGrpSpPr/>
          <p:nvPr/>
        </p:nvGrpSpPr>
        <p:grpSpPr>
          <a:xfrm>
            <a:off x="3449750" y="1918079"/>
            <a:ext cx="999765" cy="1060856"/>
            <a:chOff x="256490" y="2701286"/>
            <a:chExt cx="848497" cy="828789"/>
          </a:xfrm>
        </p:grpSpPr>
        <p:sp>
          <p:nvSpPr>
            <p:cNvPr id="30" name="Ellipse 29"/>
            <p:cNvSpPr/>
            <p:nvPr/>
          </p:nvSpPr>
          <p:spPr>
            <a:xfrm>
              <a:off x="256490" y="2701286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19696" y="2915625"/>
              <a:ext cx="709073" cy="312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Histoire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8839856" y="136525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Plan de la présentation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7673230" y="1065104"/>
            <a:ext cx="1099750" cy="1169772"/>
            <a:chOff x="3518453" y="2854413"/>
            <a:chExt cx="1099750" cy="1169772"/>
          </a:xfrm>
        </p:grpSpPr>
        <p:sp>
          <p:nvSpPr>
            <p:cNvPr id="13" name="Ellipse 12"/>
            <p:cNvSpPr/>
            <p:nvPr/>
          </p:nvSpPr>
          <p:spPr>
            <a:xfrm>
              <a:off x="3518453" y="2854413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556583" y="3085356"/>
              <a:ext cx="1023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Ordres de grandeur</a:t>
              </a: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797901" y="1866277"/>
            <a:ext cx="991006" cy="1073213"/>
            <a:chOff x="256490" y="3714388"/>
            <a:chExt cx="848497" cy="828789"/>
          </a:xfrm>
        </p:grpSpPr>
        <p:sp>
          <p:nvSpPr>
            <p:cNvPr id="38" name="Ellipse 37"/>
            <p:cNvSpPr/>
            <p:nvPr/>
          </p:nvSpPr>
          <p:spPr>
            <a:xfrm>
              <a:off x="256490" y="371438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33322" y="3967582"/>
              <a:ext cx="681621" cy="30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Avenir</a:t>
              </a:r>
            </a:p>
          </p:txBody>
        </p:sp>
      </p:grpSp>
      <p:cxnSp>
        <p:nvCxnSpPr>
          <p:cNvPr id="41" name="Connecteur droit 40"/>
          <p:cNvCxnSpPr>
            <a:cxnSpLocks/>
          </p:cNvCxnSpPr>
          <p:nvPr/>
        </p:nvCxnSpPr>
        <p:spPr>
          <a:xfrm flipH="1">
            <a:off x="2395246" y="1111418"/>
            <a:ext cx="2545012" cy="5651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2336312" y="530825"/>
            <a:ext cx="1309960" cy="1219078"/>
            <a:chOff x="2445390" y="789381"/>
            <a:chExt cx="1231253" cy="1259466"/>
          </a:xfrm>
        </p:grpSpPr>
        <p:sp>
          <p:nvSpPr>
            <p:cNvPr id="12" name="Ellipse 11"/>
            <p:cNvSpPr/>
            <p:nvPr/>
          </p:nvSpPr>
          <p:spPr>
            <a:xfrm>
              <a:off x="2478569" y="789381"/>
              <a:ext cx="1198074" cy="12594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445390" y="934317"/>
              <a:ext cx="1225981" cy="784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Formes d’énergie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398848" y="529229"/>
            <a:ext cx="1486241" cy="1254995"/>
            <a:chOff x="8845659" y="2813567"/>
            <a:chExt cx="1437698" cy="1231212"/>
          </a:xfrm>
        </p:grpSpPr>
        <p:sp>
          <p:nvSpPr>
            <p:cNvPr id="29" name="Ellipse 28"/>
            <p:cNvSpPr/>
            <p:nvPr/>
          </p:nvSpPr>
          <p:spPr>
            <a:xfrm>
              <a:off x="8917729" y="2813567"/>
              <a:ext cx="1230125" cy="1231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845659" y="3200314"/>
              <a:ext cx="1437698" cy="392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Classifications</a:t>
              </a:r>
            </a:p>
          </p:txBody>
        </p:sp>
      </p:grpSp>
      <p:cxnSp>
        <p:nvCxnSpPr>
          <p:cNvPr id="46" name="Connecteur droit 45"/>
          <p:cNvCxnSpPr>
            <a:cxnSpLocks/>
            <a:endCxn id="36" idx="3"/>
          </p:cNvCxnSpPr>
          <p:nvPr/>
        </p:nvCxnSpPr>
        <p:spPr>
          <a:xfrm flipH="1">
            <a:off x="4106803" y="6060474"/>
            <a:ext cx="430734" cy="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6187890" y="4082270"/>
            <a:ext cx="1217708" cy="1206936"/>
            <a:chOff x="2492943" y="839011"/>
            <a:chExt cx="1099750" cy="1169772"/>
          </a:xfrm>
        </p:grpSpPr>
        <p:sp>
          <p:nvSpPr>
            <p:cNvPr id="48" name="Ellipse 47"/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564107" y="950415"/>
              <a:ext cx="1023489" cy="1051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dans le monde</a:t>
              </a: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3847231" y="3094832"/>
            <a:ext cx="1099750" cy="1169772"/>
            <a:chOff x="1589382" y="2647705"/>
            <a:chExt cx="1099750" cy="1169772"/>
          </a:xfrm>
        </p:grpSpPr>
        <p:sp>
          <p:nvSpPr>
            <p:cNvPr id="7" name="Ellipse 6"/>
            <p:cNvSpPr/>
            <p:nvPr/>
          </p:nvSpPr>
          <p:spPr>
            <a:xfrm>
              <a:off x="1589382" y="2647705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751508" y="3000255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Unités</a:t>
              </a:r>
            </a:p>
          </p:txBody>
        </p:sp>
      </p:grpSp>
      <p:sp>
        <p:nvSpPr>
          <p:cNvPr id="69" name="Espace réservé du numéro de diapositive 68"/>
          <p:cNvSpPr>
            <a:spLocks noGrp="1"/>
          </p:cNvSpPr>
          <p:nvPr>
            <p:ph type="sldNum" sz="quarter" idx="12"/>
          </p:nvPr>
        </p:nvSpPr>
        <p:spPr>
          <a:xfrm>
            <a:off x="852830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7697053" y="2644661"/>
            <a:ext cx="1099750" cy="1119344"/>
            <a:chOff x="8390772" y="1526060"/>
            <a:chExt cx="848497" cy="828789"/>
          </a:xfrm>
        </p:grpSpPr>
        <p:sp>
          <p:nvSpPr>
            <p:cNvPr id="68" name="Ellipse 67"/>
            <p:cNvSpPr/>
            <p:nvPr/>
          </p:nvSpPr>
          <p:spPr>
            <a:xfrm>
              <a:off x="8390772" y="1526060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8394054" y="1540419"/>
              <a:ext cx="836703" cy="75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Acteurs de l’énergie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6223309" y="2391281"/>
            <a:ext cx="1088760" cy="1059074"/>
            <a:chOff x="5316164" y="3205615"/>
            <a:chExt cx="1088760" cy="1059074"/>
          </a:xfrm>
        </p:grpSpPr>
        <p:sp>
          <p:nvSpPr>
            <p:cNvPr id="72" name="Ellipse 71"/>
            <p:cNvSpPr/>
            <p:nvPr/>
          </p:nvSpPr>
          <p:spPr>
            <a:xfrm>
              <a:off x="5316164" y="3205615"/>
              <a:ext cx="1062529" cy="1059074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5316164" y="3519265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Définitions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F301BAC-8A02-90ED-FB19-9CF6DF40EE17}"/>
              </a:ext>
            </a:extLst>
          </p:cNvPr>
          <p:cNvGrpSpPr/>
          <p:nvPr/>
        </p:nvGrpSpPr>
        <p:grpSpPr>
          <a:xfrm>
            <a:off x="1790185" y="3189430"/>
            <a:ext cx="991006" cy="1073213"/>
            <a:chOff x="-21892" y="2926028"/>
            <a:chExt cx="848497" cy="828789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FC19E21F-8FCE-0458-F9AE-D154EE2BDA7C}"/>
                </a:ext>
              </a:extLst>
            </p:cNvPr>
            <p:cNvSpPr/>
            <p:nvPr/>
          </p:nvSpPr>
          <p:spPr>
            <a:xfrm>
              <a:off x="-21892" y="292602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FA11269-924F-13AE-74DE-5A5F210E9110}"/>
                </a:ext>
              </a:extLst>
            </p:cNvPr>
            <p:cNvSpPr txBox="1"/>
            <p:nvPr/>
          </p:nvSpPr>
          <p:spPr>
            <a:xfrm>
              <a:off x="10054" y="3235063"/>
              <a:ext cx="771475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Hydrogène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A27DC53C-DB18-4417-8F2D-68CF5A2F45AA}"/>
              </a:ext>
            </a:extLst>
          </p:cNvPr>
          <p:cNvGrpSpPr/>
          <p:nvPr/>
        </p:nvGrpSpPr>
        <p:grpSpPr>
          <a:xfrm>
            <a:off x="436011" y="1974460"/>
            <a:ext cx="955041" cy="903232"/>
            <a:chOff x="380312" y="3698191"/>
            <a:chExt cx="848497" cy="828789"/>
          </a:xfrm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4F5139A7-6CD8-622F-7B1E-1DBFB34ECD78}"/>
                </a:ext>
              </a:extLst>
            </p:cNvPr>
            <p:cNvSpPr/>
            <p:nvPr/>
          </p:nvSpPr>
          <p:spPr>
            <a:xfrm>
              <a:off x="380312" y="3698191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AAB8BA7-04E4-B9F1-FA75-03ECC46B1EB2}"/>
                </a:ext>
              </a:extLst>
            </p:cNvPr>
            <p:cNvSpPr txBox="1"/>
            <p:nvPr/>
          </p:nvSpPr>
          <p:spPr>
            <a:xfrm>
              <a:off x="439455" y="3989063"/>
              <a:ext cx="681621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Fusion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88F2CA92-E932-6784-1EC8-706825FF007F}"/>
              </a:ext>
            </a:extLst>
          </p:cNvPr>
          <p:cNvGrpSpPr/>
          <p:nvPr/>
        </p:nvGrpSpPr>
        <p:grpSpPr>
          <a:xfrm>
            <a:off x="386773" y="567161"/>
            <a:ext cx="1099750" cy="1073213"/>
            <a:chOff x="227201" y="3726168"/>
            <a:chExt cx="941603" cy="828789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DD188741-AAB6-4D20-940B-69AD28C9675B}"/>
                </a:ext>
              </a:extLst>
            </p:cNvPr>
            <p:cNvSpPr/>
            <p:nvPr/>
          </p:nvSpPr>
          <p:spPr>
            <a:xfrm>
              <a:off x="284406" y="372616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7A513AAC-D398-D6A3-EF58-3BC09CF16CF4}"/>
                </a:ext>
              </a:extLst>
            </p:cNvPr>
            <p:cNvSpPr txBox="1"/>
            <p:nvPr/>
          </p:nvSpPr>
          <p:spPr>
            <a:xfrm>
              <a:off x="227201" y="4021670"/>
              <a:ext cx="941603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e-carburants</a:t>
              </a:r>
            </a:p>
          </p:txBody>
        </p:sp>
      </p:grp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CC7350DB-1378-FA72-F07B-6851641774F2}"/>
              </a:ext>
            </a:extLst>
          </p:cNvPr>
          <p:cNvCxnSpPr>
            <a:cxnSpLocks/>
          </p:cNvCxnSpPr>
          <p:nvPr/>
        </p:nvCxnSpPr>
        <p:spPr>
          <a:xfrm>
            <a:off x="2293404" y="2907848"/>
            <a:ext cx="0" cy="29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0557916B-8EFB-E068-B90B-802103912CDB}"/>
              </a:ext>
            </a:extLst>
          </p:cNvPr>
          <p:cNvCxnSpPr>
            <a:cxnSpLocks/>
            <a:stCxn id="38" idx="1"/>
            <a:endCxn id="83" idx="5"/>
          </p:cNvCxnSpPr>
          <p:nvPr/>
        </p:nvCxnSpPr>
        <p:spPr>
          <a:xfrm flipH="1" flipV="1">
            <a:off x="1299463" y="1483206"/>
            <a:ext cx="643567" cy="54023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B941CEF-37AE-A53D-4DAD-C0CD73ECC1FD}"/>
              </a:ext>
            </a:extLst>
          </p:cNvPr>
          <p:cNvGrpSpPr/>
          <p:nvPr/>
        </p:nvGrpSpPr>
        <p:grpSpPr>
          <a:xfrm>
            <a:off x="4566031" y="5447545"/>
            <a:ext cx="1217708" cy="1206936"/>
            <a:chOff x="2492943" y="839011"/>
            <a:chExt cx="1099750" cy="1169772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A8E747EA-7C7B-F04B-93B0-0B4D2C81AC4A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33240A8-4D50-9562-E2EE-F8B55BD7A4DE}"/>
                </a:ext>
              </a:extLst>
            </p:cNvPr>
            <p:cNvSpPr txBox="1"/>
            <p:nvPr/>
          </p:nvSpPr>
          <p:spPr>
            <a:xfrm>
              <a:off x="2569204" y="1060322"/>
              <a:ext cx="1023489" cy="68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en France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F6070D8-6D57-9B2B-495E-1501E84754CA}"/>
              </a:ext>
            </a:extLst>
          </p:cNvPr>
          <p:cNvGrpSpPr/>
          <p:nvPr/>
        </p:nvGrpSpPr>
        <p:grpSpPr>
          <a:xfrm>
            <a:off x="3047178" y="5607588"/>
            <a:ext cx="1059625" cy="942089"/>
            <a:chOff x="2444313" y="839011"/>
            <a:chExt cx="1194690" cy="1169772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82042CA-5D8E-58B8-4BF4-9DC4F240AA5E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8CC4868-7671-62B3-C42F-6EA01A5EB2DE}"/>
                </a:ext>
              </a:extLst>
            </p:cNvPr>
            <p:cNvSpPr txBox="1"/>
            <p:nvPr/>
          </p:nvSpPr>
          <p:spPr>
            <a:xfrm>
              <a:off x="2444313" y="1210270"/>
              <a:ext cx="1194690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Consommation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E54C5174-08EE-FCE9-3E02-1E12488CBE5A}"/>
              </a:ext>
            </a:extLst>
          </p:cNvPr>
          <p:cNvGrpSpPr/>
          <p:nvPr/>
        </p:nvGrpSpPr>
        <p:grpSpPr>
          <a:xfrm>
            <a:off x="1779568" y="5633154"/>
            <a:ext cx="975418" cy="942089"/>
            <a:chOff x="2492943" y="839011"/>
            <a:chExt cx="1099750" cy="1169772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34582BAA-59FE-4622-F727-87B63DA4DAEF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58855FB-BDB1-7F6F-3C45-042F0A580698}"/>
                </a:ext>
              </a:extLst>
            </p:cNvPr>
            <p:cNvSpPr txBox="1"/>
            <p:nvPr/>
          </p:nvSpPr>
          <p:spPr>
            <a:xfrm>
              <a:off x="2552084" y="1232816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Eolien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D2311694-39F2-AB34-FB69-774E9F31881D}"/>
              </a:ext>
            </a:extLst>
          </p:cNvPr>
          <p:cNvGrpSpPr/>
          <p:nvPr/>
        </p:nvGrpSpPr>
        <p:grpSpPr>
          <a:xfrm>
            <a:off x="281512" y="5647687"/>
            <a:ext cx="1095978" cy="942089"/>
            <a:chOff x="2447597" y="839011"/>
            <a:chExt cx="1235677" cy="1169772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8584C274-4CE4-56E7-191C-E5EDD759254D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334DD2F3-A8FC-F0CD-B983-8BABBDF14C1D}"/>
                </a:ext>
              </a:extLst>
            </p:cNvPr>
            <p:cNvSpPr txBox="1"/>
            <p:nvPr/>
          </p:nvSpPr>
          <p:spPr>
            <a:xfrm>
              <a:off x="2447597" y="1232814"/>
              <a:ext cx="1235677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Photovoltaïque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8A6AC1D-6AA4-9D2F-6893-B86C35D3F0B2}"/>
              </a:ext>
            </a:extLst>
          </p:cNvPr>
          <p:cNvGrpSpPr/>
          <p:nvPr/>
        </p:nvGrpSpPr>
        <p:grpSpPr>
          <a:xfrm>
            <a:off x="3562119" y="4445586"/>
            <a:ext cx="975418" cy="942089"/>
            <a:chOff x="1087894" y="1147411"/>
            <a:chExt cx="1099750" cy="1169772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BF10DFA2-44C0-D5DC-DABA-4E2CD1E4EF4C}"/>
                </a:ext>
              </a:extLst>
            </p:cNvPr>
            <p:cNvSpPr/>
            <p:nvPr/>
          </p:nvSpPr>
          <p:spPr>
            <a:xfrm>
              <a:off x="1087894" y="11474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E256EE7D-764F-AC88-7F84-55317B1944F4}"/>
                </a:ext>
              </a:extLst>
            </p:cNvPr>
            <p:cNvSpPr txBox="1"/>
            <p:nvPr/>
          </p:nvSpPr>
          <p:spPr>
            <a:xfrm>
              <a:off x="1147035" y="1541215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PPE</a:t>
              </a:r>
            </a:p>
          </p:txBody>
        </p:sp>
      </p:grp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58FF7D99-E854-2FAD-E60E-E3AE1D4BF43F}"/>
              </a:ext>
            </a:extLst>
          </p:cNvPr>
          <p:cNvCxnSpPr>
            <a:cxnSpLocks/>
          </p:cNvCxnSpPr>
          <p:nvPr/>
        </p:nvCxnSpPr>
        <p:spPr>
          <a:xfrm flipH="1">
            <a:off x="2778787" y="6078633"/>
            <a:ext cx="298292" cy="1220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6F44EE3F-F2E5-0AAC-3013-70CABCEF83F7}"/>
              </a:ext>
            </a:extLst>
          </p:cNvPr>
          <p:cNvCxnSpPr>
            <a:cxnSpLocks/>
          </p:cNvCxnSpPr>
          <p:nvPr/>
        </p:nvCxnSpPr>
        <p:spPr>
          <a:xfrm flipH="1">
            <a:off x="1334360" y="6083366"/>
            <a:ext cx="402078" cy="979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43783D1-3B42-C964-F423-2A462BFCA5B0}"/>
              </a:ext>
            </a:extLst>
          </p:cNvPr>
          <p:cNvCxnSpPr>
            <a:cxnSpLocks/>
            <a:stCxn id="91" idx="5"/>
            <a:endCxn id="21" idx="1"/>
          </p:cNvCxnSpPr>
          <p:nvPr/>
        </p:nvCxnSpPr>
        <p:spPr>
          <a:xfrm>
            <a:off x="4394690" y="5249709"/>
            <a:ext cx="349670" cy="3745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7704006" y="4177455"/>
            <a:ext cx="876407" cy="918427"/>
          </a:xfrm>
          <a:prstGeom prst="ellipse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734392" y="4470682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Fossiles</a:t>
            </a:r>
          </a:p>
        </p:txBody>
      </p:sp>
      <p:sp>
        <p:nvSpPr>
          <p:cNvPr id="62" name="Ellipse 61"/>
          <p:cNvSpPr/>
          <p:nvPr/>
        </p:nvSpPr>
        <p:spPr>
          <a:xfrm>
            <a:off x="8874244" y="4147109"/>
            <a:ext cx="876407" cy="918427"/>
          </a:xfrm>
          <a:prstGeom prst="ellipse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908472" y="4484384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Nucléaire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1A3F227-544A-AC00-A6B6-5125C2230D0F}"/>
              </a:ext>
            </a:extLst>
          </p:cNvPr>
          <p:cNvSpPr/>
          <p:nvPr/>
        </p:nvSpPr>
        <p:spPr>
          <a:xfrm>
            <a:off x="10049506" y="4126489"/>
            <a:ext cx="876407" cy="918427"/>
          </a:xfrm>
          <a:prstGeom prst="ellipse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E83A578-A62C-F9B6-3008-DCE0019156B2}"/>
              </a:ext>
            </a:extLst>
          </p:cNvPr>
          <p:cNvSpPr txBox="1"/>
          <p:nvPr/>
        </p:nvSpPr>
        <p:spPr>
          <a:xfrm>
            <a:off x="10029313" y="4311808"/>
            <a:ext cx="9765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Métaux stratégiques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EE007EE-0DE4-846B-9A4A-1A97A417A65A}"/>
              </a:ext>
            </a:extLst>
          </p:cNvPr>
          <p:cNvSpPr/>
          <p:nvPr/>
        </p:nvSpPr>
        <p:spPr>
          <a:xfrm>
            <a:off x="10109011" y="5354191"/>
            <a:ext cx="876407" cy="918427"/>
          </a:xfrm>
          <a:prstGeom prst="ellipse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A8FA500-CBA4-5EB3-58A4-87B094EBB975}"/>
              </a:ext>
            </a:extLst>
          </p:cNvPr>
          <p:cNvSpPr txBox="1"/>
          <p:nvPr/>
        </p:nvSpPr>
        <p:spPr>
          <a:xfrm>
            <a:off x="10049506" y="5636802"/>
            <a:ext cx="9765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Terres rares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4BD19176-916E-7DA1-C3C1-56962A29CB79}"/>
              </a:ext>
            </a:extLst>
          </p:cNvPr>
          <p:cNvCxnSpPr>
            <a:cxnSpLocks/>
          </p:cNvCxnSpPr>
          <p:nvPr/>
        </p:nvCxnSpPr>
        <p:spPr>
          <a:xfrm flipH="1">
            <a:off x="7412486" y="4657330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4D567FC6-B757-1865-7614-6FA8C88984FF}"/>
              </a:ext>
            </a:extLst>
          </p:cNvPr>
          <p:cNvCxnSpPr>
            <a:cxnSpLocks/>
          </p:cNvCxnSpPr>
          <p:nvPr/>
        </p:nvCxnSpPr>
        <p:spPr>
          <a:xfrm flipH="1">
            <a:off x="11005838" y="5813404"/>
            <a:ext cx="235726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6DDE6332-ABA0-9F6F-9FE6-530E6C2DC7D1}"/>
              </a:ext>
            </a:extLst>
          </p:cNvPr>
          <p:cNvGrpSpPr/>
          <p:nvPr/>
        </p:nvGrpSpPr>
        <p:grpSpPr>
          <a:xfrm>
            <a:off x="11241564" y="5336484"/>
            <a:ext cx="891126" cy="956527"/>
            <a:chOff x="7429491" y="2495706"/>
            <a:chExt cx="859258" cy="828789"/>
          </a:xfrm>
          <a:solidFill>
            <a:schemeClr val="bg2">
              <a:lumMod val="50000"/>
            </a:schemeClr>
          </a:solidFill>
        </p:grpSpPr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E997AFB2-A3F8-D7DD-D641-948FD0A8B6E8}"/>
                </a:ext>
              </a:extLst>
            </p:cNvPr>
            <p:cNvSpPr/>
            <p:nvPr/>
          </p:nvSpPr>
          <p:spPr>
            <a:xfrm>
              <a:off x="7429491" y="2495706"/>
              <a:ext cx="848497" cy="82878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51284901-06AA-DE0D-7CDB-49C60B345279}"/>
                </a:ext>
              </a:extLst>
            </p:cNvPr>
            <p:cNvSpPr txBox="1"/>
            <p:nvPr/>
          </p:nvSpPr>
          <p:spPr>
            <a:xfrm>
              <a:off x="7443683" y="2765350"/>
              <a:ext cx="845066" cy="2666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Stockage</a:t>
              </a:r>
            </a:p>
          </p:txBody>
        </p:sp>
      </p:grp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4F35FD34-C624-E683-2999-19C7DED6C62E}"/>
              </a:ext>
            </a:extLst>
          </p:cNvPr>
          <p:cNvCxnSpPr>
            <a:cxnSpLocks/>
          </p:cNvCxnSpPr>
          <p:nvPr/>
        </p:nvCxnSpPr>
        <p:spPr>
          <a:xfrm flipH="1" flipV="1">
            <a:off x="10515635" y="5025389"/>
            <a:ext cx="3880" cy="31205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344D0B6-1542-0B78-01BC-BA31A6C642DF}"/>
              </a:ext>
            </a:extLst>
          </p:cNvPr>
          <p:cNvCxnSpPr>
            <a:cxnSpLocks/>
          </p:cNvCxnSpPr>
          <p:nvPr/>
        </p:nvCxnSpPr>
        <p:spPr>
          <a:xfrm flipH="1">
            <a:off x="5689053" y="5139300"/>
            <a:ext cx="696369" cy="60114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D6CA272-4082-7CFF-583D-70ED13C37283}"/>
              </a:ext>
            </a:extLst>
          </p:cNvPr>
          <p:cNvCxnSpPr>
            <a:cxnSpLocks/>
          </p:cNvCxnSpPr>
          <p:nvPr/>
        </p:nvCxnSpPr>
        <p:spPr>
          <a:xfrm flipH="1">
            <a:off x="8552438" y="4654282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BB8A056-28FD-9C80-064B-6A97C0B9CE9A}"/>
              </a:ext>
            </a:extLst>
          </p:cNvPr>
          <p:cNvCxnSpPr>
            <a:cxnSpLocks/>
          </p:cNvCxnSpPr>
          <p:nvPr/>
        </p:nvCxnSpPr>
        <p:spPr>
          <a:xfrm flipH="1">
            <a:off x="9738110" y="4660378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1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0" y="3545363"/>
            <a:ext cx="12307330" cy="1647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927358" y="-253283"/>
            <a:ext cx="7407990" cy="73893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49CA060-A69E-2676-42C0-77E4DC07C6BE}"/>
              </a:ext>
            </a:extLst>
          </p:cNvPr>
          <p:cNvSpPr txBox="1"/>
          <p:nvPr/>
        </p:nvSpPr>
        <p:spPr>
          <a:xfrm>
            <a:off x="2954026" y="43341"/>
            <a:ext cx="7328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4 décennies d’augmentation de la consommation d’énergie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4DC4AC-D06D-575D-31BE-4F26B40302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31" y="610577"/>
            <a:ext cx="4935754" cy="3068036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C1E788E-2281-59F5-6862-7DCEEAB1614B}"/>
              </a:ext>
            </a:extLst>
          </p:cNvPr>
          <p:cNvCxnSpPr>
            <a:cxnSpLocks/>
          </p:cNvCxnSpPr>
          <p:nvPr/>
        </p:nvCxnSpPr>
        <p:spPr>
          <a:xfrm flipH="1">
            <a:off x="4624994" y="2703831"/>
            <a:ext cx="790782" cy="123594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B2676A4-85BF-42DD-82BF-1C373B9B328A}"/>
              </a:ext>
            </a:extLst>
          </p:cNvPr>
          <p:cNvCxnSpPr>
            <a:cxnSpLocks/>
          </p:cNvCxnSpPr>
          <p:nvPr/>
        </p:nvCxnSpPr>
        <p:spPr>
          <a:xfrm>
            <a:off x="8943981" y="2703831"/>
            <a:ext cx="1121434" cy="1237151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CA525165-2817-D930-F7AD-46EDE18D05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11" y="3945270"/>
            <a:ext cx="4021358" cy="242346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4FA3932-D82A-D5B3-0920-B1C21D9F58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39" y="3941914"/>
            <a:ext cx="4021358" cy="242346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4E1C471-2682-721E-3F3C-3384981FD8DB}"/>
              </a:ext>
            </a:extLst>
          </p:cNvPr>
          <p:cNvSpPr txBox="1"/>
          <p:nvPr/>
        </p:nvSpPr>
        <p:spPr>
          <a:xfrm>
            <a:off x="4894110" y="1416552"/>
            <a:ext cx="10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83600 TWh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825DD48-326D-309E-97F9-F232434C92D6}"/>
              </a:ext>
            </a:extLst>
          </p:cNvPr>
          <p:cNvSpPr txBox="1"/>
          <p:nvPr/>
        </p:nvSpPr>
        <p:spPr>
          <a:xfrm>
            <a:off x="8189678" y="702910"/>
            <a:ext cx="12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162400 TWh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3F566AA-F90C-9891-C960-F15F23406F36}"/>
              </a:ext>
            </a:extLst>
          </p:cNvPr>
          <p:cNvSpPr/>
          <p:nvPr/>
        </p:nvSpPr>
        <p:spPr>
          <a:xfrm>
            <a:off x="49303" y="132166"/>
            <a:ext cx="2809501" cy="380868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En 40 ans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La consommation mondiale d’énergie primaire a doublé (population mondiale multipliée par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1,75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sur la même période)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 poids de l’Asie est passé de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21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à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49%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de la consommation mondiale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Les énergies fossiles continuent de dominer largement le mix énergétique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(80%)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Leur part a quand même reculé de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4%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sur la période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8DE4C47-8A43-E197-FE2A-77C8946798CE}"/>
              </a:ext>
            </a:extLst>
          </p:cNvPr>
          <p:cNvSpPr/>
          <p:nvPr/>
        </p:nvSpPr>
        <p:spPr>
          <a:xfrm>
            <a:off x="9772449" y="545349"/>
            <a:ext cx="2332627" cy="283822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En 40 ans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 nucléaire a presque doublé mais sa part est resté stable à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4.0 %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du mix énergétique et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9%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du mix électrique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Les autres énergies (solaire, éolien, géothermie) ont amorcé leur croissance à partir des années 2000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D92AE62-6ABC-E6A6-2B06-AEA78EC6CF16}"/>
              </a:ext>
            </a:extLst>
          </p:cNvPr>
          <p:cNvCxnSpPr>
            <a:cxnSpLocks/>
          </p:cNvCxnSpPr>
          <p:nvPr/>
        </p:nvCxnSpPr>
        <p:spPr>
          <a:xfrm>
            <a:off x="5403068" y="1818417"/>
            <a:ext cx="12708" cy="84149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5FE0AFB-6D5D-B9B3-C440-8323295DFC83}"/>
              </a:ext>
            </a:extLst>
          </p:cNvPr>
          <p:cNvCxnSpPr>
            <a:cxnSpLocks/>
          </p:cNvCxnSpPr>
          <p:nvPr/>
        </p:nvCxnSpPr>
        <p:spPr>
          <a:xfrm>
            <a:off x="8898578" y="1072242"/>
            <a:ext cx="0" cy="152848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90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>
            <a:cxnSpLocks/>
          </p:cNvCxnSpPr>
          <p:nvPr/>
        </p:nvCxnSpPr>
        <p:spPr>
          <a:xfrm flipH="1" flipV="1">
            <a:off x="6796744" y="3489637"/>
            <a:ext cx="25722" cy="58219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72" idx="1"/>
          </p:cNvCxnSpPr>
          <p:nvPr/>
        </p:nvCxnSpPr>
        <p:spPr>
          <a:xfrm flipH="1" flipV="1">
            <a:off x="4999193" y="1042842"/>
            <a:ext cx="1379720" cy="150353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cxnSpLocks/>
            <a:stCxn id="73" idx="1"/>
            <a:endCxn id="30" idx="6"/>
          </p:cNvCxnSpPr>
          <p:nvPr/>
        </p:nvCxnSpPr>
        <p:spPr>
          <a:xfrm flipH="1" flipV="1">
            <a:off x="4449515" y="2448507"/>
            <a:ext cx="1773794" cy="456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cxnSpLocks/>
          </p:cNvCxnSpPr>
          <p:nvPr/>
        </p:nvCxnSpPr>
        <p:spPr>
          <a:xfrm flipH="1">
            <a:off x="7262972" y="3608907"/>
            <a:ext cx="628119" cy="679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cxnSpLocks/>
          </p:cNvCxnSpPr>
          <p:nvPr/>
        </p:nvCxnSpPr>
        <p:spPr>
          <a:xfrm flipH="1">
            <a:off x="4946981" y="3189430"/>
            <a:ext cx="1330755" cy="289595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/>
          </p:cNvCxnSpPr>
          <p:nvPr/>
        </p:nvCxnSpPr>
        <p:spPr>
          <a:xfrm flipH="1">
            <a:off x="7223074" y="1822227"/>
            <a:ext cx="911036" cy="791952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cxnSpLocks/>
            <a:endCxn id="79" idx="6"/>
          </p:cNvCxnSpPr>
          <p:nvPr/>
        </p:nvCxnSpPr>
        <p:spPr>
          <a:xfrm flipH="1">
            <a:off x="1391052" y="2403728"/>
            <a:ext cx="2766510" cy="223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e 65"/>
          <p:cNvGrpSpPr/>
          <p:nvPr/>
        </p:nvGrpSpPr>
        <p:grpSpPr>
          <a:xfrm>
            <a:off x="3449750" y="1918079"/>
            <a:ext cx="999765" cy="1060856"/>
            <a:chOff x="256490" y="2701286"/>
            <a:chExt cx="848497" cy="828789"/>
          </a:xfrm>
        </p:grpSpPr>
        <p:sp>
          <p:nvSpPr>
            <p:cNvPr id="30" name="Ellipse 29"/>
            <p:cNvSpPr/>
            <p:nvPr/>
          </p:nvSpPr>
          <p:spPr>
            <a:xfrm>
              <a:off x="256490" y="2701286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19696" y="2915625"/>
              <a:ext cx="709073" cy="312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Histoire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8839856" y="136525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Plan de la présentation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7673230" y="1065104"/>
            <a:ext cx="1099750" cy="1169772"/>
            <a:chOff x="3518453" y="2854413"/>
            <a:chExt cx="1099750" cy="1169772"/>
          </a:xfrm>
        </p:grpSpPr>
        <p:sp>
          <p:nvSpPr>
            <p:cNvPr id="13" name="Ellipse 12"/>
            <p:cNvSpPr/>
            <p:nvPr/>
          </p:nvSpPr>
          <p:spPr>
            <a:xfrm>
              <a:off x="3518453" y="2854413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556583" y="3085356"/>
              <a:ext cx="1023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Ordres de grandeur</a:t>
              </a: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797901" y="1866277"/>
            <a:ext cx="991006" cy="1073213"/>
            <a:chOff x="256490" y="3714388"/>
            <a:chExt cx="848497" cy="828789"/>
          </a:xfrm>
        </p:grpSpPr>
        <p:sp>
          <p:nvSpPr>
            <p:cNvPr id="38" name="Ellipse 37"/>
            <p:cNvSpPr/>
            <p:nvPr/>
          </p:nvSpPr>
          <p:spPr>
            <a:xfrm>
              <a:off x="256490" y="371438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33322" y="3967582"/>
              <a:ext cx="681621" cy="30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Avenir</a:t>
              </a:r>
            </a:p>
          </p:txBody>
        </p:sp>
      </p:grpSp>
      <p:cxnSp>
        <p:nvCxnSpPr>
          <p:cNvPr id="41" name="Connecteur droit 40"/>
          <p:cNvCxnSpPr>
            <a:cxnSpLocks/>
          </p:cNvCxnSpPr>
          <p:nvPr/>
        </p:nvCxnSpPr>
        <p:spPr>
          <a:xfrm flipH="1">
            <a:off x="2395246" y="1111418"/>
            <a:ext cx="2545012" cy="5651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2336312" y="530825"/>
            <a:ext cx="1309960" cy="1219078"/>
            <a:chOff x="2445390" y="789381"/>
            <a:chExt cx="1231253" cy="1259466"/>
          </a:xfrm>
        </p:grpSpPr>
        <p:sp>
          <p:nvSpPr>
            <p:cNvPr id="12" name="Ellipse 11"/>
            <p:cNvSpPr/>
            <p:nvPr/>
          </p:nvSpPr>
          <p:spPr>
            <a:xfrm>
              <a:off x="2478569" y="789381"/>
              <a:ext cx="1198074" cy="12594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445390" y="934317"/>
              <a:ext cx="1225981" cy="784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Formes d’énergie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398848" y="529229"/>
            <a:ext cx="1486241" cy="1254995"/>
            <a:chOff x="8845659" y="2813567"/>
            <a:chExt cx="1437698" cy="1231212"/>
          </a:xfrm>
        </p:grpSpPr>
        <p:sp>
          <p:nvSpPr>
            <p:cNvPr id="29" name="Ellipse 28"/>
            <p:cNvSpPr/>
            <p:nvPr/>
          </p:nvSpPr>
          <p:spPr>
            <a:xfrm>
              <a:off x="8917729" y="2813567"/>
              <a:ext cx="1230125" cy="1231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845659" y="3200314"/>
              <a:ext cx="1437698" cy="392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Classifications</a:t>
              </a:r>
            </a:p>
          </p:txBody>
        </p:sp>
      </p:grpSp>
      <p:cxnSp>
        <p:nvCxnSpPr>
          <p:cNvPr id="46" name="Connecteur droit 45"/>
          <p:cNvCxnSpPr>
            <a:cxnSpLocks/>
            <a:endCxn id="36" idx="3"/>
          </p:cNvCxnSpPr>
          <p:nvPr/>
        </p:nvCxnSpPr>
        <p:spPr>
          <a:xfrm flipH="1">
            <a:off x="4106803" y="6060474"/>
            <a:ext cx="430734" cy="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6187890" y="4082270"/>
            <a:ext cx="1217708" cy="1206936"/>
            <a:chOff x="2492943" y="839011"/>
            <a:chExt cx="1099750" cy="1169772"/>
          </a:xfrm>
        </p:grpSpPr>
        <p:sp>
          <p:nvSpPr>
            <p:cNvPr id="48" name="Ellipse 47"/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564107" y="950415"/>
              <a:ext cx="1023489" cy="1051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dans le monde</a:t>
              </a: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3847231" y="3094832"/>
            <a:ext cx="1099750" cy="1169772"/>
            <a:chOff x="1589382" y="2647705"/>
            <a:chExt cx="1099750" cy="1169772"/>
          </a:xfrm>
        </p:grpSpPr>
        <p:sp>
          <p:nvSpPr>
            <p:cNvPr id="7" name="Ellipse 6"/>
            <p:cNvSpPr/>
            <p:nvPr/>
          </p:nvSpPr>
          <p:spPr>
            <a:xfrm>
              <a:off x="1589382" y="2647705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751508" y="3000255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Unités</a:t>
              </a:r>
            </a:p>
          </p:txBody>
        </p:sp>
      </p:grpSp>
      <p:sp>
        <p:nvSpPr>
          <p:cNvPr id="69" name="Espace réservé du numéro de diapositive 68"/>
          <p:cNvSpPr>
            <a:spLocks noGrp="1"/>
          </p:cNvSpPr>
          <p:nvPr>
            <p:ph type="sldNum" sz="quarter" idx="12"/>
          </p:nvPr>
        </p:nvSpPr>
        <p:spPr>
          <a:xfrm>
            <a:off x="852830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7697053" y="2644661"/>
            <a:ext cx="1099750" cy="1119344"/>
            <a:chOff x="8390772" y="1526060"/>
            <a:chExt cx="848497" cy="828789"/>
          </a:xfrm>
        </p:grpSpPr>
        <p:sp>
          <p:nvSpPr>
            <p:cNvPr id="68" name="Ellipse 67"/>
            <p:cNvSpPr/>
            <p:nvPr/>
          </p:nvSpPr>
          <p:spPr>
            <a:xfrm>
              <a:off x="8390772" y="1526060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8394054" y="1540419"/>
              <a:ext cx="836703" cy="75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Acteurs de l’énergie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6223309" y="2391281"/>
            <a:ext cx="1088760" cy="1059074"/>
            <a:chOff x="5316164" y="3205615"/>
            <a:chExt cx="1088760" cy="1059074"/>
          </a:xfrm>
        </p:grpSpPr>
        <p:sp>
          <p:nvSpPr>
            <p:cNvPr id="72" name="Ellipse 71"/>
            <p:cNvSpPr/>
            <p:nvPr/>
          </p:nvSpPr>
          <p:spPr>
            <a:xfrm>
              <a:off x="5316164" y="3205615"/>
              <a:ext cx="1062529" cy="1059074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5316164" y="3519265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Définitions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F301BAC-8A02-90ED-FB19-9CF6DF40EE17}"/>
              </a:ext>
            </a:extLst>
          </p:cNvPr>
          <p:cNvGrpSpPr/>
          <p:nvPr/>
        </p:nvGrpSpPr>
        <p:grpSpPr>
          <a:xfrm>
            <a:off x="1790185" y="3189430"/>
            <a:ext cx="991006" cy="1073213"/>
            <a:chOff x="-21892" y="2926028"/>
            <a:chExt cx="848497" cy="828789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FC19E21F-8FCE-0458-F9AE-D154EE2BDA7C}"/>
                </a:ext>
              </a:extLst>
            </p:cNvPr>
            <p:cNvSpPr/>
            <p:nvPr/>
          </p:nvSpPr>
          <p:spPr>
            <a:xfrm>
              <a:off x="-21892" y="292602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FA11269-924F-13AE-74DE-5A5F210E9110}"/>
                </a:ext>
              </a:extLst>
            </p:cNvPr>
            <p:cNvSpPr txBox="1"/>
            <p:nvPr/>
          </p:nvSpPr>
          <p:spPr>
            <a:xfrm>
              <a:off x="10054" y="3235063"/>
              <a:ext cx="771475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Hydrogène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A27DC53C-DB18-4417-8F2D-68CF5A2F45AA}"/>
              </a:ext>
            </a:extLst>
          </p:cNvPr>
          <p:cNvGrpSpPr/>
          <p:nvPr/>
        </p:nvGrpSpPr>
        <p:grpSpPr>
          <a:xfrm>
            <a:off x="436011" y="1974460"/>
            <a:ext cx="955041" cy="903232"/>
            <a:chOff x="380312" y="3698191"/>
            <a:chExt cx="848497" cy="828789"/>
          </a:xfrm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4F5139A7-6CD8-622F-7B1E-1DBFB34ECD78}"/>
                </a:ext>
              </a:extLst>
            </p:cNvPr>
            <p:cNvSpPr/>
            <p:nvPr/>
          </p:nvSpPr>
          <p:spPr>
            <a:xfrm>
              <a:off x="380312" y="3698191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AAB8BA7-04E4-B9F1-FA75-03ECC46B1EB2}"/>
                </a:ext>
              </a:extLst>
            </p:cNvPr>
            <p:cNvSpPr txBox="1"/>
            <p:nvPr/>
          </p:nvSpPr>
          <p:spPr>
            <a:xfrm>
              <a:off x="439455" y="3989063"/>
              <a:ext cx="681621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Fusion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88F2CA92-E932-6784-1EC8-706825FF007F}"/>
              </a:ext>
            </a:extLst>
          </p:cNvPr>
          <p:cNvGrpSpPr/>
          <p:nvPr/>
        </p:nvGrpSpPr>
        <p:grpSpPr>
          <a:xfrm>
            <a:off x="386773" y="567161"/>
            <a:ext cx="1099750" cy="1073213"/>
            <a:chOff x="227201" y="3726168"/>
            <a:chExt cx="941603" cy="828789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DD188741-AAB6-4D20-940B-69AD28C9675B}"/>
                </a:ext>
              </a:extLst>
            </p:cNvPr>
            <p:cNvSpPr/>
            <p:nvPr/>
          </p:nvSpPr>
          <p:spPr>
            <a:xfrm>
              <a:off x="284406" y="372616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7A513AAC-D398-D6A3-EF58-3BC09CF16CF4}"/>
                </a:ext>
              </a:extLst>
            </p:cNvPr>
            <p:cNvSpPr txBox="1"/>
            <p:nvPr/>
          </p:nvSpPr>
          <p:spPr>
            <a:xfrm>
              <a:off x="227201" y="4021670"/>
              <a:ext cx="941603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e-carburants</a:t>
              </a:r>
            </a:p>
          </p:txBody>
        </p:sp>
      </p:grp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CC7350DB-1378-FA72-F07B-6851641774F2}"/>
              </a:ext>
            </a:extLst>
          </p:cNvPr>
          <p:cNvCxnSpPr>
            <a:cxnSpLocks/>
          </p:cNvCxnSpPr>
          <p:nvPr/>
        </p:nvCxnSpPr>
        <p:spPr>
          <a:xfrm>
            <a:off x="2293404" y="2907848"/>
            <a:ext cx="0" cy="29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0557916B-8EFB-E068-B90B-802103912CDB}"/>
              </a:ext>
            </a:extLst>
          </p:cNvPr>
          <p:cNvCxnSpPr>
            <a:cxnSpLocks/>
            <a:stCxn id="38" idx="1"/>
            <a:endCxn id="83" idx="5"/>
          </p:cNvCxnSpPr>
          <p:nvPr/>
        </p:nvCxnSpPr>
        <p:spPr>
          <a:xfrm flipH="1" flipV="1">
            <a:off x="1299463" y="1483206"/>
            <a:ext cx="643567" cy="54023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B941CEF-37AE-A53D-4DAD-C0CD73ECC1FD}"/>
              </a:ext>
            </a:extLst>
          </p:cNvPr>
          <p:cNvGrpSpPr/>
          <p:nvPr/>
        </p:nvGrpSpPr>
        <p:grpSpPr>
          <a:xfrm>
            <a:off x="4566031" y="5447545"/>
            <a:ext cx="1217708" cy="1206936"/>
            <a:chOff x="2492943" y="839011"/>
            <a:chExt cx="1099750" cy="1169772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A8E747EA-7C7B-F04B-93B0-0B4D2C81AC4A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33240A8-4D50-9562-E2EE-F8B55BD7A4DE}"/>
                </a:ext>
              </a:extLst>
            </p:cNvPr>
            <p:cNvSpPr txBox="1"/>
            <p:nvPr/>
          </p:nvSpPr>
          <p:spPr>
            <a:xfrm>
              <a:off x="2569204" y="1060322"/>
              <a:ext cx="1023489" cy="68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en France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F6070D8-6D57-9B2B-495E-1501E84754CA}"/>
              </a:ext>
            </a:extLst>
          </p:cNvPr>
          <p:cNvGrpSpPr/>
          <p:nvPr/>
        </p:nvGrpSpPr>
        <p:grpSpPr>
          <a:xfrm>
            <a:off x="3047178" y="5607588"/>
            <a:ext cx="1059625" cy="942089"/>
            <a:chOff x="2444313" y="839011"/>
            <a:chExt cx="1194690" cy="1169772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82042CA-5D8E-58B8-4BF4-9DC4F240AA5E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8CC4868-7671-62B3-C42F-6EA01A5EB2DE}"/>
                </a:ext>
              </a:extLst>
            </p:cNvPr>
            <p:cNvSpPr txBox="1"/>
            <p:nvPr/>
          </p:nvSpPr>
          <p:spPr>
            <a:xfrm>
              <a:off x="2444313" y="1210270"/>
              <a:ext cx="1194690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Consommation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E54C5174-08EE-FCE9-3E02-1E12488CBE5A}"/>
              </a:ext>
            </a:extLst>
          </p:cNvPr>
          <p:cNvGrpSpPr/>
          <p:nvPr/>
        </p:nvGrpSpPr>
        <p:grpSpPr>
          <a:xfrm>
            <a:off x="1779568" y="5633154"/>
            <a:ext cx="975418" cy="942089"/>
            <a:chOff x="2492943" y="839011"/>
            <a:chExt cx="1099750" cy="1169772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34582BAA-59FE-4622-F727-87B63DA4DAEF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58855FB-BDB1-7F6F-3C45-042F0A580698}"/>
                </a:ext>
              </a:extLst>
            </p:cNvPr>
            <p:cNvSpPr txBox="1"/>
            <p:nvPr/>
          </p:nvSpPr>
          <p:spPr>
            <a:xfrm>
              <a:off x="2552084" y="1232816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Eolien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D2311694-39F2-AB34-FB69-774E9F31881D}"/>
              </a:ext>
            </a:extLst>
          </p:cNvPr>
          <p:cNvGrpSpPr/>
          <p:nvPr/>
        </p:nvGrpSpPr>
        <p:grpSpPr>
          <a:xfrm>
            <a:off x="281512" y="5647687"/>
            <a:ext cx="1095978" cy="942089"/>
            <a:chOff x="2447597" y="839011"/>
            <a:chExt cx="1235677" cy="1169772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8584C274-4CE4-56E7-191C-E5EDD759254D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334DD2F3-A8FC-F0CD-B983-8BABBDF14C1D}"/>
                </a:ext>
              </a:extLst>
            </p:cNvPr>
            <p:cNvSpPr txBox="1"/>
            <p:nvPr/>
          </p:nvSpPr>
          <p:spPr>
            <a:xfrm>
              <a:off x="2447597" y="1232814"/>
              <a:ext cx="1235677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Photovoltaïque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8A6AC1D-6AA4-9D2F-6893-B86C35D3F0B2}"/>
              </a:ext>
            </a:extLst>
          </p:cNvPr>
          <p:cNvGrpSpPr/>
          <p:nvPr/>
        </p:nvGrpSpPr>
        <p:grpSpPr>
          <a:xfrm>
            <a:off x="3562119" y="4445586"/>
            <a:ext cx="975418" cy="942089"/>
            <a:chOff x="1087894" y="1147411"/>
            <a:chExt cx="1099750" cy="1169772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BF10DFA2-44C0-D5DC-DABA-4E2CD1E4EF4C}"/>
                </a:ext>
              </a:extLst>
            </p:cNvPr>
            <p:cNvSpPr/>
            <p:nvPr/>
          </p:nvSpPr>
          <p:spPr>
            <a:xfrm>
              <a:off x="1087894" y="11474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E256EE7D-764F-AC88-7F84-55317B1944F4}"/>
                </a:ext>
              </a:extLst>
            </p:cNvPr>
            <p:cNvSpPr txBox="1"/>
            <p:nvPr/>
          </p:nvSpPr>
          <p:spPr>
            <a:xfrm>
              <a:off x="1147035" y="1541215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PPE</a:t>
              </a:r>
            </a:p>
          </p:txBody>
        </p:sp>
      </p:grp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58FF7D99-E854-2FAD-E60E-E3AE1D4BF43F}"/>
              </a:ext>
            </a:extLst>
          </p:cNvPr>
          <p:cNvCxnSpPr>
            <a:cxnSpLocks/>
          </p:cNvCxnSpPr>
          <p:nvPr/>
        </p:nvCxnSpPr>
        <p:spPr>
          <a:xfrm flipH="1">
            <a:off x="2778787" y="6078633"/>
            <a:ext cx="298292" cy="1220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6F44EE3F-F2E5-0AAC-3013-70CABCEF83F7}"/>
              </a:ext>
            </a:extLst>
          </p:cNvPr>
          <p:cNvCxnSpPr>
            <a:cxnSpLocks/>
          </p:cNvCxnSpPr>
          <p:nvPr/>
        </p:nvCxnSpPr>
        <p:spPr>
          <a:xfrm flipH="1">
            <a:off x="1334360" y="6083366"/>
            <a:ext cx="402078" cy="979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43783D1-3B42-C964-F423-2A462BFCA5B0}"/>
              </a:ext>
            </a:extLst>
          </p:cNvPr>
          <p:cNvCxnSpPr>
            <a:cxnSpLocks/>
            <a:stCxn id="91" idx="5"/>
            <a:endCxn id="21" idx="1"/>
          </p:cNvCxnSpPr>
          <p:nvPr/>
        </p:nvCxnSpPr>
        <p:spPr>
          <a:xfrm>
            <a:off x="4394690" y="5249709"/>
            <a:ext cx="349670" cy="3745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7704006" y="4177455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734392" y="4470682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Fossiles</a:t>
            </a:r>
          </a:p>
        </p:txBody>
      </p:sp>
      <p:sp>
        <p:nvSpPr>
          <p:cNvPr id="62" name="Ellipse 61"/>
          <p:cNvSpPr/>
          <p:nvPr/>
        </p:nvSpPr>
        <p:spPr>
          <a:xfrm>
            <a:off x="8874244" y="4147109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908472" y="4484384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Nucléaire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1A3F227-544A-AC00-A6B6-5125C2230D0F}"/>
              </a:ext>
            </a:extLst>
          </p:cNvPr>
          <p:cNvSpPr/>
          <p:nvPr/>
        </p:nvSpPr>
        <p:spPr>
          <a:xfrm>
            <a:off x="10049506" y="4126489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E83A578-A62C-F9B6-3008-DCE0019156B2}"/>
              </a:ext>
            </a:extLst>
          </p:cNvPr>
          <p:cNvSpPr txBox="1"/>
          <p:nvPr/>
        </p:nvSpPr>
        <p:spPr>
          <a:xfrm>
            <a:off x="10029313" y="4311808"/>
            <a:ext cx="9765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Métaux stratégiques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EE007EE-0DE4-846B-9A4A-1A97A417A65A}"/>
              </a:ext>
            </a:extLst>
          </p:cNvPr>
          <p:cNvSpPr/>
          <p:nvPr/>
        </p:nvSpPr>
        <p:spPr>
          <a:xfrm>
            <a:off x="10109011" y="5354191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A8FA500-CBA4-5EB3-58A4-87B094EBB975}"/>
              </a:ext>
            </a:extLst>
          </p:cNvPr>
          <p:cNvSpPr txBox="1"/>
          <p:nvPr/>
        </p:nvSpPr>
        <p:spPr>
          <a:xfrm>
            <a:off x="10049506" y="5636802"/>
            <a:ext cx="9765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Terres rares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4BD19176-916E-7DA1-C3C1-56962A29CB79}"/>
              </a:ext>
            </a:extLst>
          </p:cNvPr>
          <p:cNvCxnSpPr>
            <a:cxnSpLocks/>
          </p:cNvCxnSpPr>
          <p:nvPr/>
        </p:nvCxnSpPr>
        <p:spPr>
          <a:xfrm flipH="1">
            <a:off x="7412486" y="4657330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4D567FC6-B757-1865-7614-6FA8C88984FF}"/>
              </a:ext>
            </a:extLst>
          </p:cNvPr>
          <p:cNvCxnSpPr>
            <a:cxnSpLocks/>
          </p:cNvCxnSpPr>
          <p:nvPr/>
        </p:nvCxnSpPr>
        <p:spPr>
          <a:xfrm flipH="1">
            <a:off x="11005838" y="5813404"/>
            <a:ext cx="235726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6DDE6332-ABA0-9F6F-9FE6-530E6C2DC7D1}"/>
              </a:ext>
            </a:extLst>
          </p:cNvPr>
          <p:cNvGrpSpPr/>
          <p:nvPr/>
        </p:nvGrpSpPr>
        <p:grpSpPr>
          <a:xfrm>
            <a:off x="11173588" y="5336484"/>
            <a:ext cx="976525" cy="956527"/>
            <a:chOff x="7363946" y="2495706"/>
            <a:chExt cx="941603" cy="828789"/>
          </a:xfrm>
        </p:grpSpPr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E997AFB2-A3F8-D7DD-D641-948FD0A8B6E8}"/>
                </a:ext>
              </a:extLst>
            </p:cNvPr>
            <p:cNvSpPr/>
            <p:nvPr/>
          </p:nvSpPr>
          <p:spPr>
            <a:xfrm>
              <a:off x="7429491" y="2495706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51284901-06AA-DE0D-7CDB-49C60B345279}"/>
                </a:ext>
              </a:extLst>
            </p:cNvPr>
            <p:cNvSpPr txBox="1"/>
            <p:nvPr/>
          </p:nvSpPr>
          <p:spPr>
            <a:xfrm>
              <a:off x="7363946" y="2740185"/>
              <a:ext cx="941603" cy="237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Stockage</a:t>
              </a:r>
            </a:p>
          </p:txBody>
        </p:sp>
      </p:grp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4F35FD34-C624-E683-2999-19C7DED6C62E}"/>
              </a:ext>
            </a:extLst>
          </p:cNvPr>
          <p:cNvCxnSpPr>
            <a:cxnSpLocks/>
          </p:cNvCxnSpPr>
          <p:nvPr/>
        </p:nvCxnSpPr>
        <p:spPr>
          <a:xfrm flipH="1" flipV="1">
            <a:off x="10515635" y="5025389"/>
            <a:ext cx="3880" cy="31205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344D0B6-1542-0B78-01BC-BA31A6C642DF}"/>
              </a:ext>
            </a:extLst>
          </p:cNvPr>
          <p:cNvCxnSpPr>
            <a:cxnSpLocks/>
          </p:cNvCxnSpPr>
          <p:nvPr/>
        </p:nvCxnSpPr>
        <p:spPr>
          <a:xfrm flipH="1">
            <a:off x="5689053" y="5139300"/>
            <a:ext cx="696369" cy="60114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D6CA272-4082-7CFF-583D-70ED13C37283}"/>
              </a:ext>
            </a:extLst>
          </p:cNvPr>
          <p:cNvCxnSpPr>
            <a:cxnSpLocks/>
          </p:cNvCxnSpPr>
          <p:nvPr/>
        </p:nvCxnSpPr>
        <p:spPr>
          <a:xfrm flipH="1">
            <a:off x="8552438" y="4654282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BB8A056-28FD-9C80-064B-6A97C0B9CE9A}"/>
              </a:ext>
            </a:extLst>
          </p:cNvPr>
          <p:cNvCxnSpPr>
            <a:cxnSpLocks/>
          </p:cNvCxnSpPr>
          <p:nvPr/>
        </p:nvCxnSpPr>
        <p:spPr>
          <a:xfrm flipH="1">
            <a:off x="9738110" y="4660378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2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5C6BC-D251-7DD4-085F-7C6CCDB13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BD16932-52D4-3432-EC36-5DEC101532EE}"/>
              </a:ext>
            </a:extLst>
          </p:cNvPr>
          <p:cNvCxnSpPr/>
          <p:nvPr/>
        </p:nvCxnSpPr>
        <p:spPr>
          <a:xfrm flipH="1" flipV="1">
            <a:off x="0" y="3545363"/>
            <a:ext cx="12307330" cy="1647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6F63230F-5867-89C1-B0BC-EF506925F372}"/>
              </a:ext>
            </a:extLst>
          </p:cNvPr>
          <p:cNvSpPr/>
          <p:nvPr/>
        </p:nvSpPr>
        <p:spPr>
          <a:xfrm>
            <a:off x="1982703" y="-265670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BE1782-4132-78FF-EF77-0E96F040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3B4C33-7DA9-1F9D-1012-0C58F1D73B8C}"/>
              </a:ext>
            </a:extLst>
          </p:cNvPr>
          <p:cNvSpPr txBox="1"/>
          <p:nvPr/>
        </p:nvSpPr>
        <p:spPr>
          <a:xfrm>
            <a:off x="3089986" y="83795"/>
            <a:ext cx="613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Consommation d’énergie mondiale en 2022 :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222AD01-62AD-2FEF-3D2F-0FA077B16938}"/>
              </a:ext>
            </a:extLst>
          </p:cNvPr>
          <p:cNvSpPr txBox="1"/>
          <p:nvPr/>
        </p:nvSpPr>
        <p:spPr>
          <a:xfrm>
            <a:off x="6312127" y="527188"/>
            <a:ext cx="382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Consommation d’énergie primaire par habitant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9DF74FDB-0F3D-D9D8-508A-E6A456E388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1" y="936375"/>
            <a:ext cx="4431357" cy="2674095"/>
          </a:xfrm>
          <a:prstGeom prst="rect">
            <a:avLst/>
          </a:prstGeom>
          <a:ln>
            <a:noFill/>
          </a:ln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A4C64667-B13D-67A0-ADF8-3639BD952D4C}"/>
              </a:ext>
            </a:extLst>
          </p:cNvPr>
          <p:cNvSpPr txBox="1"/>
          <p:nvPr/>
        </p:nvSpPr>
        <p:spPr>
          <a:xfrm>
            <a:off x="673324" y="550451"/>
            <a:ext cx="382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Répartition par type d’énergie primaire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D0A38C3-2AD7-1F01-0BD8-522668567F3F}"/>
              </a:ext>
            </a:extLst>
          </p:cNvPr>
          <p:cNvSpPr txBox="1"/>
          <p:nvPr/>
        </p:nvSpPr>
        <p:spPr>
          <a:xfrm>
            <a:off x="8332516" y="81261"/>
            <a:ext cx="199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167890 TWh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4B1E99-C79F-1B9D-2A53-8DD8BB45B1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40" y="888826"/>
            <a:ext cx="4719627" cy="2714577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83B894-A409-9B88-6916-181C19706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85" y="4072308"/>
            <a:ext cx="4602879" cy="27739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4E8652B-A119-64EA-02FB-7D2DAAE618C8}"/>
              </a:ext>
            </a:extLst>
          </p:cNvPr>
          <p:cNvSpPr txBox="1"/>
          <p:nvPr/>
        </p:nvSpPr>
        <p:spPr>
          <a:xfrm>
            <a:off x="3771630" y="3664117"/>
            <a:ext cx="28073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Production mondiale d’électricité :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663150A-1D2B-B0DD-0370-32F08BC7B5C4}"/>
              </a:ext>
            </a:extLst>
          </p:cNvPr>
          <p:cNvSpPr txBox="1"/>
          <p:nvPr/>
        </p:nvSpPr>
        <p:spPr>
          <a:xfrm>
            <a:off x="6418427" y="3670710"/>
            <a:ext cx="115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29165 TWh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09894BAD-5038-25D2-55ED-E59F654DFE1B}"/>
              </a:ext>
            </a:extLst>
          </p:cNvPr>
          <p:cNvSpPr/>
          <p:nvPr/>
        </p:nvSpPr>
        <p:spPr>
          <a:xfrm>
            <a:off x="33912" y="3919686"/>
            <a:ext cx="3268686" cy="9719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Times New Roman" panose="02020603050405020304" pitchFamily="18" charset="0"/>
                <a:cs typeface="+mn-cs"/>
              </a:rPr>
              <a:t>La consommation de fossiles continue à augmenter à près de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Times New Roman" panose="02020603050405020304" pitchFamily="18" charset="0"/>
                <a:cs typeface="+mn-cs"/>
              </a:rPr>
              <a:t>82%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Times New Roman" panose="02020603050405020304" pitchFamily="18" charset="0"/>
                <a:cs typeface="+mn-cs"/>
              </a:rPr>
              <a:t>de la consommation d'énergie primaire et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Times New Roman" panose="02020603050405020304" pitchFamily="18" charset="0"/>
                <a:cs typeface="+mn-cs"/>
              </a:rPr>
              <a:t>61%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Times New Roman" panose="02020603050405020304" pitchFamily="18" charset="0"/>
                <a:cs typeface="+mn-cs"/>
              </a:rPr>
              <a:t> de la production d'électricité dans le monde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5B99C32-B72B-A6EC-ADC6-14304C243541}"/>
              </a:ext>
            </a:extLst>
          </p:cNvPr>
          <p:cNvSpPr/>
          <p:nvPr/>
        </p:nvSpPr>
        <p:spPr>
          <a:xfrm>
            <a:off x="33912" y="4991100"/>
            <a:ext cx="3268686" cy="7247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La consommation mondiale de charbon, a compté pour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35,4%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de la production mondiale d'électricité 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0ACF422-A8D8-599C-360B-1B3EFB0FD952}"/>
              </a:ext>
            </a:extLst>
          </p:cNvPr>
          <p:cNvSpPr/>
          <p:nvPr/>
        </p:nvSpPr>
        <p:spPr>
          <a:xfrm>
            <a:off x="8278905" y="4081974"/>
            <a:ext cx="3709451" cy="9017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 développement des énergies renouvelables se poursuit, en particulier dans le secteur électrique. En 2022, elles ont atteint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11,7 %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de la production mondiale d’électricité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E188A31F-FAD7-A251-1590-5D2E1B06B94A}"/>
              </a:ext>
            </a:extLst>
          </p:cNvPr>
          <p:cNvSpPr/>
          <p:nvPr/>
        </p:nvSpPr>
        <p:spPr>
          <a:xfrm>
            <a:off x="8304002" y="5178134"/>
            <a:ext cx="3684391" cy="9838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La Chine occupe une place centrale pour le développement de ces filières. Elle compte pour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37%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de l'ensemble des nouvelles capacités solaires et pour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41%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des capacités éoliennes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EB31AB49-9CBC-DEA4-2C6F-034B4F4E5CAE}"/>
              </a:ext>
            </a:extLst>
          </p:cNvPr>
          <p:cNvSpPr/>
          <p:nvPr/>
        </p:nvSpPr>
        <p:spPr>
          <a:xfrm>
            <a:off x="33912" y="5812295"/>
            <a:ext cx="3532046" cy="89403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La part de l’électricité dans la consommation finale est similaire sur tous les continents (autour de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20%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) à l’exception de l’Afrique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10%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38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55322-71B9-930C-0989-86586D86E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EA29ACF-0A50-1868-8234-EF63D8A94D9A}"/>
              </a:ext>
            </a:extLst>
          </p:cNvPr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ECF887C3-28B6-8233-0F4C-A40A5D07978D}"/>
              </a:ext>
            </a:extLst>
          </p:cNvPr>
          <p:cNvSpPr/>
          <p:nvPr/>
        </p:nvSpPr>
        <p:spPr>
          <a:xfrm>
            <a:off x="4688958" y="0"/>
            <a:ext cx="7582605" cy="757226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DA7F0BB-38A6-AECF-F333-CC6E41508251}"/>
              </a:ext>
            </a:extLst>
          </p:cNvPr>
          <p:cNvSpPr/>
          <p:nvPr/>
        </p:nvSpPr>
        <p:spPr>
          <a:xfrm>
            <a:off x="1057539" y="853498"/>
            <a:ext cx="4143876" cy="1618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La consommation de pétrole a augmenté de 30% depuis 40 ans 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Elle plafonne mais plus pour des raisons de prix artificiellement soutenu que de ressources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 pétrole reste une matière première essentielle à l’économie mondiale et pas seulement en tant que source d'énergie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BFA2B70-44F2-6BAF-C12B-6FD1036AFA27}"/>
              </a:ext>
            </a:extLst>
          </p:cNvPr>
          <p:cNvSpPr/>
          <p:nvPr/>
        </p:nvSpPr>
        <p:spPr>
          <a:xfrm>
            <a:off x="0" y="4738888"/>
            <a:ext cx="4949804" cy="2122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Depuis les années 1970, la fin du pétrole est régulièrement annoncée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Elle devait être précédée par un pic dans la production (appelé le « 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peak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oil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 ») et suivie d’une explosion du prix du baril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En 2010, l’Agence internationale de l’énergie (AIE) annonçait que ce pic avait été atteint en 2006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8 ans plus tard, la production continue à augmenter et le prix du baril est aujourd’hui loin du record atteint en 2008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4946D3-8315-9D2C-6226-ADB980D5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53B414D-1275-5B24-3D74-5B0E4879795C}"/>
              </a:ext>
            </a:extLst>
          </p:cNvPr>
          <p:cNvSpPr txBox="1"/>
          <p:nvPr/>
        </p:nvSpPr>
        <p:spPr>
          <a:xfrm>
            <a:off x="4436438" y="53778"/>
            <a:ext cx="3462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Focus sur les fossiles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CA7FA5A-8DAB-C89E-0833-15617F509502}"/>
              </a:ext>
            </a:extLst>
          </p:cNvPr>
          <p:cNvSpPr txBox="1"/>
          <p:nvPr/>
        </p:nvSpPr>
        <p:spPr>
          <a:xfrm rot="16200000">
            <a:off x="4551202" y="2699494"/>
            <a:ext cx="24425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Principaux pays producteurs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ED10E58F-A708-D89F-C9C0-5C2DF8E1AE46}"/>
              </a:ext>
            </a:extLst>
          </p:cNvPr>
          <p:cNvGraphicFramePr>
            <a:graphicFrameLocks/>
          </p:cNvGraphicFramePr>
          <p:nvPr/>
        </p:nvGraphicFramePr>
        <p:xfrm>
          <a:off x="6344373" y="1501819"/>
          <a:ext cx="4313314" cy="239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C434B4B6-8E54-0D6E-199C-8DD295B497BA}"/>
              </a:ext>
            </a:extLst>
          </p:cNvPr>
          <p:cNvSpPr txBox="1"/>
          <p:nvPr/>
        </p:nvSpPr>
        <p:spPr>
          <a:xfrm rot="16200000">
            <a:off x="4724862" y="5008904"/>
            <a:ext cx="203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Réserves prouvées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0C731CD3-13AA-19D8-9AC7-7111A4F90A36}"/>
              </a:ext>
            </a:extLst>
          </p:cNvPr>
          <p:cNvGraphicFramePr>
            <a:graphicFrameLocks/>
          </p:cNvGraphicFramePr>
          <p:nvPr/>
        </p:nvGraphicFramePr>
        <p:xfrm>
          <a:off x="6363322" y="4003797"/>
          <a:ext cx="4287030" cy="237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C1B7828-70BD-9CF4-11F0-BA7B9B44E94B}"/>
              </a:ext>
            </a:extLst>
          </p:cNvPr>
          <p:cNvSpPr/>
          <p:nvPr/>
        </p:nvSpPr>
        <p:spPr>
          <a:xfrm>
            <a:off x="9765046" y="2408676"/>
            <a:ext cx="1889430" cy="63136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3 pays assurent 40% de la production mondiale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B472EB87-68FC-8E7E-7325-E18EBC13BE7E}"/>
              </a:ext>
            </a:extLst>
          </p:cNvPr>
          <p:cNvSpPr/>
          <p:nvPr/>
        </p:nvSpPr>
        <p:spPr>
          <a:xfrm>
            <a:off x="8549970" y="6309351"/>
            <a:ext cx="3310643" cy="56799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 Venezuela a les plus grandes réserves de la planète (19,3 %) devant l'Arabie Saoudite (16,2 %)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75B7634-F193-E37C-9ED9-813FB23CCB45}"/>
              </a:ext>
            </a:extLst>
          </p:cNvPr>
          <p:cNvSpPr txBox="1"/>
          <p:nvPr/>
        </p:nvSpPr>
        <p:spPr>
          <a:xfrm>
            <a:off x="7409766" y="544559"/>
            <a:ext cx="306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Consommation moyenne en 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19C8C19-5A19-04DB-9E39-CBDFCFDEF3A4}"/>
              </a:ext>
            </a:extLst>
          </p:cNvPr>
          <p:cNvSpPr txBox="1"/>
          <p:nvPr/>
        </p:nvSpPr>
        <p:spPr>
          <a:xfrm>
            <a:off x="8649380" y="909685"/>
            <a:ext cx="279589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97,3 millions de barils/jour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0DB1AAB-B2B9-019E-E080-18606B9FB939}"/>
              </a:ext>
            </a:extLst>
          </p:cNvPr>
          <p:cNvSpPr txBox="1"/>
          <p:nvPr/>
        </p:nvSpPr>
        <p:spPr>
          <a:xfrm>
            <a:off x="8639855" y="1349302"/>
            <a:ext cx="2815196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15,5 millions de m</a:t>
            </a: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3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/j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354F0EB-DA6F-982F-52A3-C13DF05D683D}"/>
              </a:ext>
            </a:extLst>
          </p:cNvPr>
          <p:cNvSpPr/>
          <p:nvPr/>
        </p:nvSpPr>
        <p:spPr>
          <a:xfrm>
            <a:off x="9356532" y="3791570"/>
            <a:ext cx="2808920" cy="78215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Depuis 2017, les EU sont devenus les 1</a:t>
            </a: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er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producteurs mondiaux de pétrole et de gaz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88A88D6-878C-FA40-E465-935B56911E22}"/>
              </a:ext>
            </a:extLst>
          </p:cNvPr>
          <p:cNvSpPr/>
          <p:nvPr/>
        </p:nvSpPr>
        <p:spPr>
          <a:xfrm>
            <a:off x="10513598" y="4817743"/>
            <a:ext cx="1680403" cy="11305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Les réserves prouvées assurent 56 ans de production au rythme actuel</a:t>
            </a:r>
          </a:p>
        </p:txBody>
      </p:sp>
      <p:sp>
        <p:nvSpPr>
          <p:cNvPr id="29" name="Rectangle à coins arrondis 21">
            <a:extLst>
              <a:ext uri="{FF2B5EF4-FFF2-40B4-BE49-F238E27FC236}">
                <a16:creationId xmlns:a16="http://schemas.microsoft.com/office/drawing/2014/main" id="{63A61BDA-96C9-0526-DC9A-0C5086C1BE57}"/>
              </a:ext>
            </a:extLst>
          </p:cNvPr>
          <p:cNvSpPr/>
          <p:nvPr/>
        </p:nvSpPr>
        <p:spPr>
          <a:xfrm>
            <a:off x="239520" y="224096"/>
            <a:ext cx="777046" cy="7775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92CA3399-E98F-4B89-2386-931DFF2C50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3" y="319584"/>
            <a:ext cx="590547" cy="59054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41535AC-DC2B-EB4E-059E-3D06E46A1B2E}"/>
              </a:ext>
            </a:extLst>
          </p:cNvPr>
          <p:cNvSpPr/>
          <p:nvPr/>
        </p:nvSpPr>
        <p:spPr>
          <a:xfrm>
            <a:off x="285550" y="874409"/>
            <a:ext cx="675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Pétrole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AB17CF8-4550-2801-4071-FDDCCF6C2794}"/>
              </a:ext>
            </a:extLst>
          </p:cNvPr>
          <p:cNvSpPr txBox="1"/>
          <p:nvPr/>
        </p:nvSpPr>
        <p:spPr>
          <a:xfrm>
            <a:off x="6054" y="2564152"/>
            <a:ext cx="4547915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Marché international complétement bouleversé ces dernières années 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Les États-Unis étaient devenus au cours du XX</a:t>
            </a: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ème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siècle un importateur net avec des conséquences majeures sur l'ordre géopolitique mondial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A partir de 1970, le pays importait de plus en plus, en particulier du Moyen-Orient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Depuis 2009, retour à l’autonomie puis à l’indépendance grâce cette fois à des innovations de rupture majeure 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la fracturation hydraulique et les forages horizontaux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987F7E9-D8E2-99B6-DBD3-B220BC492B2E}"/>
              </a:ext>
            </a:extLst>
          </p:cNvPr>
          <p:cNvSpPr txBox="1"/>
          <p:nvPr/>
        </p:nvSpPr>
        <p:spPr>
          <a:xfrm>
            <a:off x="4949804" y="612862"/>
            <a:ext cx="1088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 pétrole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ABCD71-097F-C4C2-A7D2-E177DC17B474}"/>
              </a:ext>
            </a:extLst>
          </p:cNvPr>
          <p:cNvSpPr txBox="1"/>
          <p:nvPr/>
        </p:nvSpPr>
        <p:spPr>
          <a:xfrm>
            <a:off x="8630082" y="1778420"/>
            <a:ext cx="2815196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5,6 milliards de m</a:t>
            </a: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3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/an</a:t>
            </a:r>
          </a:p>
        </p:txBody>
      </p:sp>
    </p:spTree>
    <p:extLst>
      <p:ext uri="{BB962C8B-B14F-4D97-AF65-F5344CB8AC3E}">
        <p14:creationId xmlns:p14="http://schemas.microsoft.com/office/powerpoint/2010/main" val="109086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8" grpId="0" animBg="1"/>
      <p:bldGraphic spid="9" grpId="0">
        <p:bldAsOne/>
      </p:bldGraphic>
      <p:bldP spid="14" grpId="0"/>
      <p:bldGraphic spid="15" grpId="0">
        <p:bldAsOne/>
      </p:bldGraphic>
      <p:bldP spid="26" grpId="0" animBg="1"/>
      <p:bldP spid="25" grpId="0" animBg="1"/>
      <p:bldP spid="4" grpId="0"/>
      <p:bldP spid="10" grpId="0" animBg="1"/>
      <p:bldP spid="28" grpId="0" animBg="1"/>
      <p:bldP spid="11" grpId="0" animBg="1"/>
      <p:bldP spid="20" grpId="0" animBg="1"/>
      <p:bldP spid="33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133599" y="-354226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53B414D-1275-5B24-3D74-5B0E4879795C}"/>
              </a:ext>
            </a:extLst>
          </p:cNvPr>
          <p:cNvSpPr txBox="1"/>
          <p:nvPr/>
        </p:nvSpPr>
        <p:spPr>
          <a:xfrm>
            <a:off x="4436438" y="53778"/>
            <a:ext cx="3462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Focus sur les fossiles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6D8736-E16F-600D-EEEA-C2978AD8C4A9}"/>
              </a:ext>
            </a:extLst>
          </p:cNvPr>
          <p:cNvSpPr txBox="1"/>
          <p:nvPr/>
        </p:nvSpPr>
        <p:spPr>
          <a:xfrm>
            <a:off x="5529865" y="667963"/>
            <a:ext cx="10885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 pétrole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8EA1757-5042-F136-6A63-5848F7848BBB}"/>
              </a:ext>
            </a:extLst>
          </p:cNvPr>
          <p:cNvSpPr txBox="1"/>
          <p:nvPr/>
        </p:nvSpPr>
        <p:spPr>
          <a:xfrm>
            <a:off x="7091588" y="1000481"/>
            <a:ext cx="476118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Transport maritime et par pipelines du pétrole et du gaz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645ED9F-360E-05AC-954E-3CF9014CBED2}"/>
              </a:ext>
            </a:extLst>
          </p:cNvPr>
          <p:cNvSpPr txBox="1"/>
          <p:nvPr/>
        </p:nvSpPr>
        <p:spPr>
          <a:xfrm>
            <a:off x="5284562" y="5094702"/>
            <a:ext cx="1716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Raffinerie de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Yanbu</a:t>
            </a:r>
            <a:endParaRPr kumimoji="0" lang="fr-FR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Nova Light Condensed SSi" panose="020B0500000000000000" pitchFamily="34" charset="0"/>
              <a:ea typeface="+mn-ea"/>
              <a:cs typeface="+mn-cs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977508" y="284610"/>
            <a:ext cx="1862349" cy="1924645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332963" y="2223118"/>
            <a:ext cx="1862349" cy="1924645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871438" y="4206047"/>
            <a:ext cx="1862349" cy="1924645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757264" y="5129023"/>
            <a:ext cx="1862349" cy="1924645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DB22278-78BC-0B6C-BE88-2DB864F97010}"/>
              </a:ext>
            </a:extLst>
          </p:cNvPr>
          <p:cNvSpPr txBox="1"/>
          <p:nvPr/>
        </p:nvSpPr>
        <p:spPr>
          <a:xfrm>
            <a:off x="3746692" y="1570236"/>
            <a:ext cx="2322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Gisement de pétrole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Tête de production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39FBD4-A1B6-BCD8-4D7B-0421E9D6F492}"/>
              </a:ext>
            </a:extLst>
          </p:cNvPr>
          <p:cNvSpPr txBox="1"/>
          <p:nvPr/>
        </p:nvSpPr>
        <p:spPr>
          <a:xfrm>
            <a:off x="3164068" y="2825921"/>
            <a:ext cx="192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Plateforme de production de pétrole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1909" y="2105864"/>
            <a:ext cx="644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Koweit</a:t>
            </a:r>
            <a:endParaRPr kumimoji="0" lang="fr-FR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Nova Light Condensed SSi" panose="020B0500000000000000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3911" y="3648138"/>
            <a:ext cx="1265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Golf du Mexique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Nova Light Condensed SSi" panose="020B0500000000000000" pitchFamily="34" charset="0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0B7A1AE-1C77-6F48-089E-25AD5F8C8994}"/>
              </a:ext>
            </a:extLst>
          </p:cNvPr>
          <p:cNvSpPr txBox="1"/>
          <p:nvPr/>
        </p:nvSpPr>
        <p:spPr>
          <a:xfrm>
            <a:off x="3613956" y="4373192"/>
            <a:ext cx="91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Pétrolier</a:t>
            </a: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56815" y="5427013"/>
            <a:ext cx="1234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Arabie Saoudite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239520" y="224096"/>
            <a:ext cx="777046" cy="7775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3" y="319584"/>
            <a:ext cx="590547" cy="59054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85550" y="874409"/>
            <a:ext cx="675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Pétrole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01171DA-0BD8-7160-BC3C-0CCE7D2DB2AB}"/>
              </a:ext>
            </a:extLst>
          </p:cNvPr>
          <p:cNvGrpSpPr/>
          <p:nvPr/>
        </p:nvGrpSpPr>
        <p:grpSpPr>
          <a:xfrm>
            <a:off x="6863701" y="1290915"/>
            <a:ext cx="5314340" cy="4751796"/>
            <a:chOff x="7319165" y="1633815"/>
            <a:chExt cx="4858876" cy="4401202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E92FE71-C4D2-4737-1612-1EF7DA473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165" y="1633815"/>
              <a:ext cx="4858876" cy="440120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1F1B44-D6F4-9DD1-294C-0366616FC0FF}"/>
                </a:ext>
              </a:extLst>
            </p:cNvPr>
            <p:cNvSpPr/>
            <p:nvPr/>
          </p:nvSpPr>
          <p:spPr>
            <a:xfrm>
              <a:off x="9272668" y="1732094"/>
              <a:ext cx="2805032" cy="373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98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55322-71B9-930C-0989-86586D86E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EA29ACF-0A50-1868-8234-EF63D8A94D9A}"/>
              </a:ext>
            </a:extLst>
          </p:cNvPr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DA7F0BB-38A6-AECF-F333-CC6E41508251}"/>
              </a:ext>
            </a:extLst>
          </p:cNvPr>
          <p:cNvSpPr/>
          <p:nvPr/>
        </p:nvSpPr>
        <p:spPr>
          <a:xfrm>
            <a:off x="132930" y="960460"/>
            <a:ext cx="4956444" cy="3508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 marché des hydrocarbures est le résultat du rapport entre l’offre et la demande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Entre 2015 et 2020 : Baisse des prix du fait de la bataille pour les parts de marché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La Russie et l’Arabie Saoudite cherchent à briser l’essor du gaz et du pétrole de schiste des Etats-Unis en tentant d’amener les prix sous le seuil de rentabilité (40 à 50 $/baril)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En 2021 : Moscou a fourni 40 % des importations européennes de gaz, soit 10 % de la consommation totale d'énergie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En 2022 : Le Brent s'est élevé de 40% par rapport à 2021 (moyenne annuelle de 101 $ en 2022) et le prix du gaz sur le marché européen a augmenté de plus de 130%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BFA2B70-44F2-6BAF-C12B-6FD1036AFA27}"/>
              </a:ext>
            </a:extLst>
          </p:cNvPr>
          <p:cNvSpPr/>
          <p:nvPr/>
        </p:nvSpPr>
        <p:spPr>
          <a:xfrm>
            <a:off x="175247" y="4209597"/>
            <a:ext cx="4767780" cy="1978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Depuis 2022, l’UE s’est tourné vers la Norvège, l'Algérie, l’Azerbaïdjan et les États-Unis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Beaucoup de ces fournisseurs sont déjà aux limites de leurs capacités de production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Les gazoducs existants sont saturés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Les Etats-Unis se sont placés comme fournisseurs de GNL </a:t>
            </a: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 GNL coûte sensiblement plus cher et nécessite au départ et à l’arrivée, des installations spécifiques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4BB964F-73D5-724F-F8D2-4A7D57CFD8DC}"/>
              </a:ext>
            </a:extLst>
          </p:cNvPr>
          <p:cNvSpPr txBox="1"/>
          <p:nvPr/>
        </p:nvSpPr>
        <p:spPr>
          <a:xfrm>
            <a:off x="5181213" y="534072"/>
            <a:ext cx="14715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 gaz naturel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CF887C3-28B6-8233-0F4C-A40A5D07978D}"/>
              </a:ext>
            </a:extLst>
          </p:cNvPr>
          <p:cNvSpPr/>
          <p:nvPr/>
        </p:nvSpPr>
        <p:spPr>
          <a:xfrm>
            <a:off x="5038741" y="182928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4946D3-8315-9D2C-6226-ADB980D5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75B7634-F193-E37C-9ED9-813FB23CCB45}"/>
              </a:ext>
            </a:extLst>
          </p:cNvPr>
          <p:cNvSpPr txBox="1"/>
          <p:nvPr/>
        </p:nvSpPr>
        <p:spPr>
          <a:xfrm>
            <a:off x="8602128" y="1075276"/>
            <a:ext cx="252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Consommation de gaz en 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8011059-6FDC-670A-840F-E596DC17645C}"/>
              </a:ext>
            </a:extLst>
          </p:cNvPr>
          <p:cNvSpPr txBox="1"/>
          <p:nvPr/>
        </p:nvSpPr>
        <p:spPr>
          <a:xfrm rot="16200000">
            <a:off x="4647285" y="2516911"/>
            <a:ext cx="244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Principaux pays producteurs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96E8E5DA-6B75-1B30-E7CE-53B5A2F7D823}"/>
              </a:ext>
            </a:extLst>
          </p:cNvPr>
          <p:cNvGraphicFramePr>
            <a:graphicFrameLocks/>
          </p:cNvGraphicFramePr>
          <p:nvPr/>
        </p:nvGraphicFramePr>
        <p:xfrm>
          <a:off x="6313444" y="1549965"/>
          <a:ext cx="3893573" cy="237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EBB6C42D-C29A-E2B0-DBDC-740D8F508D97}"/>
              </a:ext>
            </a:extLst>
          </p:cNvPr>
          <p:cNvSpPr txBox="1"/>
          <p:nvPr/>
        </p:nvSpPr>
        <p:spPr>
          <a:xfrm rot="16200000">
            <a:off x="4849751" y="4978746"/>
            <a:ext cx="203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Réserves prouvées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1C01CD0-6C30-F69D-193C-92E336FFF6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44" y="4103837"/>
            <a:ext cx="3948480" cy="2379547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354F0EB-DA6F-982F-52A3-C13DF05D683D}"/>
              </a:ext>
            </a:extLst>
          </p:cNvPr>
          <p:cNvSpPr/>
          <p:nvPr/>
        </p:nvSpPr>
        <p:spPr>
          <a:xfrm>
            <a:off x="9068644" y="3820135"/>
            <a:ext cx="2797180" cy="100527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Les Etats-Unis réalisent 23,7 % de la production mondiale en 2020, largement devant la Russie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88A88D6-878C-FA40-E465-935B56911E22}"/>
              </a:ext>
            </a:extLst>
          </p:cNvPr>
          <p:cNvSpPr/>
          <p:nvPr/>
        </p:nvSpPr>
        <p:spPr>
          <a:xfrm>
            <a:off x="10213382" y="4892701"/>
            <a:ext cx="1803371" cy="122555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Les réserves prouvées assurent 54 ans de production au rythme actuel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19C8C19-5A19-04DB-9E39-CBDFCFDEF3A4}"/>
              </a:ext>
            </a:extLst>
          </p:cNvPr>
          <p:cNvSpPr txBox="1"/>
          <p:nvPr/>
        </p:nvSpPr>
        <p:spPr>
          <a:xfrm>
            <a:off x="8774292" y="1475360"/>
            <a:ext cx="218474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3941 milliards de m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291024" y="138625"/>
            <a:ext cx="777046" cy="7775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3" y="182928"/>
            <a:ext cx="596598" cy="59659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3641" y="722854"/>
            <a:ext cx="675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Gaz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53B414D-1275-5B24-3D74-5B0E4879795C}"/>
              </a:ext>
            </a:extLst>
          </p:cNvPr>
          <p:cNvSpPr txBox="1"/>
          <p:nvPr/>
        </p:nvSpPr>
        <p:spPr>
          <a:xfrm>
            <a:off x="4436438" y="53778"/>
            <a:ext cx="3462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Focus sur les fossiles</a:t>
            </a:r>
          </a:p>
        </p:txBody>
      </p:sp>
    </p:spTree>
    <p:extLst>
      <p:ext uri="{BB962C8B-B14F-4D97-AF65-F5344CB8AC3E}">
        <p14:creationId xmlns:p14="http://schemas.microsoft.com/office/powerpoint/2010/main" val="295391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4" grpId="0"/>
      <p:bldP spid="12" grpId="0" animBg="1"/>
      <p:bldGraphic spid="6" grpId="0">
        <p:bldAsOne/>
      </p:bldGraphic>
      <p:bldP spid="7" grpId="0" animBg="1"/>
      <p:bldP spid="11" grpId="0" animBg="1"/>
      <p:bldP spid="20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0A0F1-01A0-C3F4-A086-A9DC55840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4CC828A7-817F-A530-3AA5-973E535DEC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07" y="3455799"/>
            <a:ext cx="3274393" cy="284223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773BB97-E961-0C25-C8F5-B75B1A389445}"/>
              </a:ext>
            </a:extLst>
          </p:cNvPr>
          <p:cNvCxnSpPr/>
          <p:nvPr/>
        </p:nvCxnSpPr>
        <p:spPr>
          <a:xfrm flipH="1" flipV="1">
            <a:off x="9376412" y="3447222"/>
            <a:ext cx="2815588" cy="71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C2D020-62D4-2BC9-6A21-3541A0DC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06B39C9-907A-4837-F2B6-56B914A5FD89}"/>
              </a:ext>
            </a:extLst>
          </p:cNvPr>
          <p:cNvSpPr txBox="1"/>
          <p:nvPr/>
        </p:nvSpPr>
        <p:spPr>
          <a:xfrm>
            <a:off x="5347542" y="530619"/>
            <a:ext cx="16394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 gaz naturel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0C0F8F9-A863-9E0D-8753-018E7BF1A9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69" y="891975"/>
            <a:ext cx="5811731" cy="333069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DCFBF0D-E59B-1A01-B082-A516D891B4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5096" y="406628"/>
            <a:ext cx="3003495" cy="28718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DFBE08A-CF4B-B5C2-16E4-EA8721E3FF6C}"/>
              </a:ext>
            </a:extLst>
          </p:cNvPr>
          <p:cNvSpPr txBox="1"/>
          <p:nvPr/>
        </p:nvSpPr>
        <p:spPr>
          <a:xfrm>
            <a:off x="8122510" y="6286159"/>
            <a:ext cx="4199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Pipelines de gaz existants et en projet - Europe et Afrique du Nord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031A128-58EC-FBA6-D4EC-B230C12DCFCD}"/>
              </a:ext>
            </a:extLst>
          </p:cNvPr>
          <p:cNvSpPr txBox="1"/>
          <p:nvPr/>
        </p:nvSpPr>
        <p:spPr>
          <a:xfrm>
            <a:off x="9464256" y="3201883"/>
            <a:ext cx="2002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Stockages souterrains de GNL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B788CC9-19A8-F5A0-1AB7-76211D6E5FA6}"/>
              </a:ext>
            </a:extLst>
          </p:cNvPr>
          <p:cNvSpPr/>
          <p:nvPr/>
        </p:nvSpPr>
        <p:spPr>
          <a:xfrm>
            <a:off x="2143590" y="-469918"/>
            <a:ext cx="7232822" cy="7389340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3773BB97-E961-0C25-C8F5-B75B1A389445}"/>
              </a:ext>
            </a:extLst>
          </p:cNvPr>
          <p:cNvCxnSpPr/>
          <p:nvPr/>
        </p:nvCxnSpPr>
        <p:spPr>
          <a:xfrm flipV="1">
            <a:off x="3416964" y="406629"/>
            <a:ext cx="0" cy="561139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6355046" y="4869125"/>
            <a:ext cx="1862349" cy="1924645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D2C675B1-6E16-59AC-C1DB-B0AB58CA4577}"/>
              </a:ext>
            </a:extLst>
          </p:cNvPr>
          <p:cNvSpPr/>
          <p:nvPr/>
        </p:nvSpPr>
        <p:spPr>
          <a:xfrm>
            <a:off x="179695" y="284610"/>
            <a:ext cx="3214631" cy="651054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 gaz naturel est transporté par l’intermédiaire de gazoducs ou par bateau sous forme liquéfiée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Les gazoducs figent la relation entre le pays producteur et le pays consommateur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Les pays de transit sont une composante importante du transport du gaz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 GNL offre une plus grande flexibilité en permettant de diversifier les sources d’approvisionnement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Les infrastructures coûtent cher et nécessitent plusieurs années pour être construites :</a:t>
            </a:r>
          </a:p>
          <a:p>
            <a:pPr marL="442913" marR="0" lvl="1" indent="-193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Coût d’un méthanier transportant 100 000 tonnes de GNL : 200 millions d’€</a:t>
            </a:r>
          </a:p>
          <a:p>
            <a:pPr marL="442913" marR="0" lvl="1" indent="-193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Coût moyen de construction d’un gazoduc de 1 000 km : Plusieurs milliards d’€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 réseau de gazoducs est extrêmement dense :</a:t>
            </a:r>
          </a:p>
          <a:p>
            <a:pPr marL="442913" marR="0" lvl="1" indent="-193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En France, GRTgaz gère plus de 32 000 km de gazoducs avec 26 stations de compression</a:t>
            </a:r>
          </a:p>
          <a:p>
            <a:pPr marL="442913" marR="0" lvl="1" indent="-193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Dans le monde, le gaz circule dans plus d’un million de km de gazoducs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7DCFBF0D-E59B-1A01-B082-A516D891B4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7057" y="2485070"/>
            <a:ext cx="981534" cy="78229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AD4384A-1083-77D0-82F0-7ED966CEDB3F}"/>
              </a:ext>
            </a:extLst>
          </p:cNvPr>
          <p:cNvSpPr txBox="1"/>
          <p:nvPr/>
        </p:nvSpPr>
        <p:spPr>
          <a:xfrm>
            <a:off x="7549504" y="4414540"/>
            <a:ext cx="1645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Méthanier</a:t>
            </a:r>
          </a:p>
        </p:txBody>
      </p:sp>
      <p:sp>
        <p:nvSpPr>
          <p:cNvPr id="19" name="Ellipse 18"/>
          <p:cNvSpPr/>
          <p:nvPr/>
        </p:nvSpPr>
        <p:spPr>
          <a:xfrm>
            <a:off x="3279266" y="4991060"/>
            <a:ext cx="1862349" cy="1924645"/>
          </a:xfrm>
          <a:prstGeom prst="ellips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BBAD08-C320-D23D-48A6-50781DB88AB1}"/>
              </a:ext>
            </a:extLst>
          </p:cNvPr>
          <p:cNvSpPr txBox="1"/>
          <p:nvPr/>
        </p:nvSpPr>
        <p:spPr>
          <a:xfrm>
            <a:off x="4576947" y="4563370"/>
            <a:ext cx="1900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Terminal de liquéfaction d’Arzew</a:t>
            </a:r>
            <a:endParaRPr kumimoji="0" lang="fr-FR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Nova Light Condensed SSi" panose="020B0500000000000000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97005" y="5334952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Algérie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213874" y="17862"/>
            <a:ext cx="629469" cy="6594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8" y="91880"/>
            <a:ext cx="506010" cy="50601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64518" y="513621"/>
            <a:ext cx="5472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Gaz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53B414D-1275-5B24-3D74-5B0E4879795C}"/>
              </a:ext>
            </a:extLst>
          </p:cNvPr>
          <p:cNvSpPr txBox="1"/>
          <p:nvPr/>
        </p:nvSpPr>
        <p:spPr>
          <a:xfrm>
            <a:off x="4436438" y="53778"/>
            <a:ext cx="3462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Focus sur les fossiles</a:t>
            </a:r>
          </a:p>
        </p:txBody>
      </p:sp>
    </p:spTree>
    <p:extLst>
      <p:ext uri="{BB962C8B-B14F-4D97-AF65-F5344CB8AC3E}">
        <p14:creationId xmlns:p14="http://schemas.microsoft.com/office/powerpoint/2010/main" val="20889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5CF9A-4E50-56B0-A453-651853B5B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4EFCFBF-C9B8-1424-06AE-2DCF1D9203AC}"/>
              </a:ext>
            </a:extLst>
          </p:cNvPr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D1888C76-ACD8-D9A0-D510-3EB9D2BB9650}"/>
              </a:ext>
            </a:extLst>
          </p:cNvPr>
          <p:cNvSpPr/>
          <p:nvPr/>
        </p:nvSpPr>
        <p:spPr>
          <a:xfrm>
            <a:off x="2133599" y="-354226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857182-F19C-97C1-7515-95F5B75D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AB80DD-0F60-4D4F-3301-B178E3D25A4D}"/>
              </a:ext>
            </a:extLst>
          </p:cNvPr>
          <p:cNvSpPr txBox="1"/>
          <p:nvPr/>
        </p:nvSpPr>
        <p:spPr>
          <a:xfrm>
            <a:off x="4379990" y="545029"/>
            <a:ext cx="388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 pétrole et le gaz non conventionnels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4D0DF8C3-AB15-AF54-54F2-E0F69531B74F}"/>
              </a:ext>
            </a:extLst>
          </p:cNvPr>
          <p:cNvSpPr/>
          <p:nvPr/>
        </p:nvSpPr>
        <p:spPr>
          <a:xfrm>
            <a:off x="19975" y="625642"/>
            <a:ext cx="3126082" cy="555619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L’exemple du pétrole et du gaz de schiste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La fracturation hydraulique nécessite l'utilisation de grandes quantités  de produits chimiques (29 dans certaines recettes) : </a:t>
            </a:r>
          </a:p>
          <a:p>
            <a:pPr marL="442913" marR="0" lvl="1" indent="-193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Des biocides </a:t>
            </a:r>
          </a:p>
          <a:p>
            <a:pPr marL="442913" marR="0" lvl="1" indent="-193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Des lubrifiants </a:t>
            </a:r>
          </a:p>
          <a:p>
            <a:pPr marL="442913" marR="0" lvl="1" indent="-193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Des détergents</a:t>
            </a:r>
          </a:p>
          <a:p>
            <a:pPr marL="442913" marR="0" lvl="1" indent="-193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Des gels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Elle nécessite une consommation importante de matières premières (9000 m</a:t>
            </a:r>
            <a:r>
              <a:rPr kumimoji="0" lang="fr-FR" sz="1400" b="1" i="0" u="none" strike="noStrike" kern="1200" cap="none" spc="0" normalizeH="0" baseline="30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3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d’eau et 900 t de sable pour 1000 m forés)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Elle peut provoquer la pollution des nappes phréatiques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Elle provoque des microséismes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Elle génère des fuites importantes de méthane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8BAE848-B568-60C6-E3A5-269A2159B49C}"/>
              </a:ext>
            </a:extLst>
          </p:cNvPr>
          <p:cNvGrpSpPr/>
          <p:nvPr/>
        </p:nvGrpSpPr>
        <p:grpSpPr>
          <a:xfrm>
            <a:off x="3257493" y="938767"/>
            <a:ext cx="3152276" cy="2543974"/>
            <a:chOff x="65537" y="1037144"/>
            <a:chExt cx="3335231" cy="2636263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9C44541D-7BBC-280A-6AB5-C0AE110C9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7" y="1037144"/>
              <a:ext cx="3335231" cy="2636263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82340E-953B-07F1-8023-14D6FBF329C2}"/>
                </a:ext>
              </a:extLst>
            </p:cNvPr>
            <p:cNvSpPr/>
            <p:nvPr/>
          </p:nvSpPr>
          <p:spPr>
            <a:xfrm>
              <a:off x="2825578" y="1344705"/>
              <a:ext cx="509291" cy="3944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FAB69905-973E-381E-3D52-15EF38242CA7}"/>
              </a:ext>
            </a:extLst>
          </p:cNvPr>
          <p:cNvSpPr txBox="1"/>
          <p:nvPr/>
        </p:nvSpPr>
        <p:spPr>
          <a:xfrm>
            <a:off x="3538654" y="3466993"/>
            <a:ext cx="2808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Comparaison des types de gisements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594805E-F542-5F08-F5AA-7266D65D74B7}"/>
              </a:ext>
            </a:extLst>
          </p:cNvPr>
          <p:cNvSpPr txBox="1"/>
          <p:nvPr/>
        </p:nvSpPr>
        <p:spPr>
          <a:xfrm>
            <a:off x="3456857" y="6541240"/>
            <a:ext cx="29305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Principes d’exploitation du gaz de schiste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DBB6AD4-CF39-80A1-41EE-61603319E92F}"/>
              </a:ext>
            </a:extLst>
          </p:cNvPr>
          <p:cNvSpPr txBox="1"/>
          <p:nvPr/>
        </p:nvSpPr>
        <p:spPr>
          <a:xfrm>
            <a:off x="6850638" y="3363824"/>
            <a:ext cx="217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Gaz de schiste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    Installations de surface </a:t>
            </a:r>
          </a:p>
        </p:txBody>
      </p:sp>
      <p:sp>
        <p:nvSpPr>
          <p:cNvPr id="20" name="Ellipse 19"/>
          <p:cNvSpPr/>
          <p:nvPr/>
        </p:nvSpPr>
        <p:spPr>
          <a:xfrm>
            <a:off x="7868440" y="1223125"/>
            <a:ext cx="1862349" cy="1924645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566587" y="4259167"/>
            <a:ext cx="1862349" cy="1924645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9189897" y="2827415"/>
            <a:ext cx="1862349" cy="1924645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3143DCB3-0176-8145-E256-94987732E3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1330" y="3761095"/>
            <a:ext cx="3126082" cy="2843549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94EFCFBF-C9B8-1424-06AE-2DCF1D9203AC}"/>
              </a:ext>
            </a:extLst>
          </p:cNvPr>
          <p:cNvCxnSpPr/>
          <p:nvPr/>
        </p:nvCxnSpPr>
        <p:spPr>
          <a:xfrm>
            <a:off x="3176719" y="749120"/>
            <a:ext cx="0" cy="5225052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291024" y="138625"/>
            <a:ext cx="1343159" cy="7775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3" y="182928"/>
            <a:ext cx="596598" cy="5965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7545" y="749120"/>
            <a:ext cx="675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Gaz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61" y="199270"/>
            <a:ext cx="590547" cy="59054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58688" y="754095"/>
            <a:ext cx="675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Pétrole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53B414D-1275-5B24-3D74-5B0E4879795C}"/>
              </a:ext>
            </a:extLst>
          </p:cNvPr>
          <p:cNvSpPr txBox="1"/>
          <p:nvPr/>
        </p:nvSpPr>
        <p:spPr>
          <a:xfrm>
            <a:off x="4436438" y="53778"/>
            <a:ext cx="3462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Focus sur les fossiles</a:t>
            </a:r>
          </a:p>
        </p:txBody>
      </p:sp>
    </p:spTree>
    <p:extLst>
      <p:ext uri="{BB962C8B-B14F-4D97-AF65-F5344CB8AC3E}">
        <p14:creationId xmlns:p14="http://schemas.microsoft.com/office/powerpoint/2010/main" val="141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B4343-E79A-947E-EEA2-470E80044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 : coins arrondis 21">
            <a:extLst>
              <a:ext uri="{FF2B5EF4-FFF2-40B4-BE49-F238E27FC236}">
                <a16:creationId xmlns:a16="http://schemas.microsoft.com/office/drawing/2014/main" id="{3A999426-FAE1-3315-17F9-87D5A17C130B}"/>
              </a:ext>
            </a:extLst>
          </p:cNvPr>
          <p:cNvSpPr/>
          <p:nvPr/>
        </p:nvSpPr>
        <p:spPr>
          <a:xfrm>
            <a:off x="59682" y="698494"/>
            <a:ext cx="4366989" cy="2342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La progression de la consommation mondiale de charbon est liée à 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Fortes tensions sur les approvisionnements gaziers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Vagues de chaleur et de sécheresses dans certaines régions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Réduction de la production hydroélectrique 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Chute de la production nucléaire, notamment en Europe</a:t>
            </a:r>
          </a:p>
        </p:txBody>
      </p:sp>
      <p:sp>
        <p:nvSpPr>
          <p:cNvPr id="43" name="Rectangle : coins arrondis 27">
            <a:extLst>
              <a:ext uri="{FF2B5EF4-FFF2-40B4-BE49-F238E27FC236}">
                <a16:creationId xmlns:a16="http://schemas.microsoft.com/office/drawing/2014/main" id="{D7924197-5ABE-90FC-E2D7-CC7D511FBD87}"/>
              </a:ext>
            </a:extLst>
          </p:cNvPr>
          <p:cNvSpPr/>
          <p:nvPr/>
        </p:nvSpPr>
        <p:spPr>
          <a:xfrm>
            <a:off x="145961" y="4283188"/>
            <a:ext cx="4570233" cy="174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Une réduction de la consommation incertaine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Perspective de réduction portée par l’expansion du gaz naturel et des énergies bas carbone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Mais : </a:t>
            </a:r>
          </a:p>
          <a:p>
            <a:pPr marL="442913" marR="0" lvl="1" indent="-193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L'utilisation de charbon dans les processus métallurgiques en hausse</a:t>
            </a:r>
          </a:p>
          <a:p>
            <a:pPr marL="442913" marR="0" lvl="1" indent="-193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En Indonésie, l'essor du nickel alimente la demande en charbon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92" y="3004887"/>
            <a:ext cx="7391483" cy="4159756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335A01-0B69-199D-0D08-ED760834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3750" y="641350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7F79B96-F601-601E-7428-D617586E0B21}"/>
              </a:ext>
            </a:extLst>
          </p:cNvPr>
          <p:cNvSpPr txBox="1"/>
          <p:nvPr/>
        </p:nvSpPr>
        <p:spPr>
          <a:xfrm>
            <a:off x="7703475" y="498439"/>
            <a:ext cx="13267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 charbon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454444" y="1005985"/>
            <a:ext cx="7747997" cy="3010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2D42AD40-3109-103C-AC8D-B6BBB1AE22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87" y="898549"/>
            <a:ext cx="5082544" cy="305359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A452052B-8251-411C-5BC4-9C95B2864BD9}"/>
              </a:ext>
            </a:extLst>
          </p:cNvPr>
          <p:cNvSpPr txBox="1"/>
          <p:nvPr/>
        </p:nvSpPr>
        <p:spPr>
          <a:xfrm>
            <a:off x="6327298" y="6121112"/>
            <a:ext cx="30388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Un terminal charbonnier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8E529D3-3692-05C0-69E6-D9AD5D98B67F}"/>
              </a:ext>
            </a:extLst>
          </p:cNvPr>
          <p:cNvSpPr txBox="1"/>
          <p:nvPr/>
        </p:nvSpPr>
        <p:spPr>
          <a:xfrm>
            <a:off x="7674926" y="898549"/>
            <a:ext cx="28255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Consommation mondiale en 2022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D9FFAC-C859-2182-2704-23D907C8297B}"/>
              </a:ext>
            </a:extLst>
          </p:cNvPr>
          <p:cNvSpPr txBox="1"/>
          <p:nvPr/>
        </p:nvSpPr>
        <p:spPr>
          <a:xfrm>
            <a:off x="7793503" y="1267881"/>
            <a:ext cx="266742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8025 millions de tonnes</a:t>
            </a:r>
            <a:endParaRPr kumimoji="0" lang="fr-FR" sz="1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DACF5C6-1B3B-2703-97AF-49AB15F3300E}"/>
              </a:ext>
            </a:extLst>
          </p:cNvPr>
          <p:cNvSpPr/>
          <p:nvPr/>
        </p:nvSpPr>
        <p:spPr>
          <a:xfrm>
            <a:off x="4476749" y="-297076"/>
            <a:ext cx="7232822" cy="7389340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3344A25-7A42-2F33-878F-02D247289486}"/>
              </a:ext>
            </a:extLst>
          </p:cNvPr>
          <p:cNvCxnSpPr/>
          <p:nvPr/>
        </p:nvCxnSpPr>
        <p:spPr>
          <a:xfrm flipH="1" flipV="1">
            <a:off x="11731875" y="3534276"/>
            <a:ext cx="2803275" cy="12032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503379" y="6410325"/>
            <a:ext cx="1957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va Light Condensed SSi" panose="020B0500000000000000" pitchFamily="34" charset="0"/>
                <a:ea typeface="+mn-ea"/>
                <a:cs typeface="+mn-cs"/>
              </a:rPr>
              <a:t>Port de Lianyungang, Chine</a:t>
            </a:r>
          </a:p>
        </p:txBody>
      </p:sp>
      <p:sp>
        <p:nvSpPr>
          <p:cNvPr id="35" name="Rectangle : coins arrondis 23">
            <a:extLst>
              <a:ext uri="{FF2B5EF4-FFF2-40B4-BE49-F238E27FC236}">
                <a16:creationId xmlns:a16="http://schemas.microsoft.com/office/drawing/2014/main" id="{D75E21E7-0EB8-C2DA-BCB2-5DA0B132B9AC}"/>
              </a:ext>
            </a:extLst>
          </p:cNvPr>
          <p:cNvSpPr/>
          <p:nvPr/>
        </p:nvSpPr>
        <p:spPr>
          <a:xfrm>
            <a:off x="9420796" y="3557817"/>
            <a:ext cx="2870862" cy="13124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La Chine compte pour plus de la moitié de la consommation mondiale.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La production électrique chinoise capte à elle seule un tiers du charbon consommé dans le monde.</a:t>
            </a:r>
          </a:p>
        </p:txBody>
      </p:sp>
      <p:sp>
        <p:nvSpPr>
          <p:cNvPr id="34" name="Rectangle : coins arrondis 22">
            <a:extLst>
              <a:ext uri="{FF2B5EF4-FFF2-40B4-BE49-F238E27FC236}">
                <a16:creationId xmlns:a16="http://schemas.microsoft.com/office/drawing/2014/main" id="{C875777B-6014-9FA3-B864-ADA0E6E794EF}"/>
              </a:ext>
            </a:extLst>
          </p:cNvPr>
          <p:cNvSpPr/>
          <p:nvPr/>
        </p:nvSpPr>
        <p:spPr>
          <a:xfrm>
            <a:off x="9033301" y="2007659"/>
            <a:ext cx="2329268" cy="63490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La consommation mondiale a continué à augmenter depuis 2000</a:t>
            </a:r>
          </a:p>
        </p:txBody>
      </p:sp>
      <p:sp>
        <p:nvSpPr>
          <p:cNvPr id="42" name="Rectangle : coins arrondis 26">
            <a:extLst>
              <a:ext uri="{FF2B5EF4-FFF2-40B4-BE49-F238E27FC236}">
                <a16:creationId xmlns:a16="http://schemas.microsoft.com/office/drawing/2014/main" id="{4A13EB29-1378-04B5-7E73-E17F2F4F67C3}"/>
              </a:ext>
            </a:extLst>
          </p:cNvPr>
          <p:cNvSpPr/>
          <p:nvPr/>
        </p:nvSpPr>
        <p:spPr>
          <a:xfrm>
            <a:off x="117325" y="2742633"/>
            <a:ext cx="4270207" cy="1359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Alerte dans le cadre de la lutte contre le réchauffement climatique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Responsable de  plus de 40% des émissions de GES  (32 % pour le pétrole et 20 % pour le gaz)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Plus de 800 grammes de CO</a:t>
            </a:r>
            <a:r>
              <a:rPr kumimoji="0" lang="fr-FR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2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 par KWh contre une dizaine de grammes pour l’éolien et le nucléaire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269966" y="39023"/>
            <a:ext cx="844731" cy="7447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7" y="72989"/>
            <a:ext cx="596598" cy="59659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49003" y="621550"/>
            <a:ext cx="675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Charbon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53B414D-1275-5B24-3D74-5B0E4879795C}"/>
              </a:ext>
            </a:extLst>
          </p:cNvPr>
          <p:cNvSpPr txBox="1"/>
          <p:nvPr/>
        </p:nvSpPr>
        <p:spPr>
          <a:xfrm>
            <a:off x="6526513" y="-36235"/>
            <a:ext cx="3462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Focus sur les fossiles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3E09EF6-3DB0-8344-BE86-6A3E6D5CD634}"/>
              </a:ext>
            </a:extLst>
          </p:cNvPr>
          <p:cNvSpPr/>
          <p:nvPr/>
        </p:nvSpPr>
        <p:spPr>
          <a:xfrm>
            <a:off x="10373514" y="5117922"/>
            <a:ext cx="1818486" cy="11305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Les réserves prouvées  représentent 139 ans de production au rythme actuel</a:t>
            </a:r>
          </a:p>
        </p:txBody>
      </p:sp>
    </p:spTree>
    <p:extLst>
      <p:ext uri="{BB962C8B-B14F-4D97-AF65-F5344CB8AC3E}">
        <p14:creationId xmlns:p14="http://schemas.microsoft.com/office/powerpoint/2010/main" val="21046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32" grpId="0"/>
      <p:bldP spid="14" grpId="0" animBg="1"/>
      <p:bldP spid="15" grpId="0" animBg="1"/>
      <p:bldP spid="19" grpId="0"/>
      <p:bldP spid="35" grpId="0" animBg="1"/>
      <p:bldP spid="34" grpId="0" animBg="1"/>
      <p:bldP spid="42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F4045-8800-25C8-E85F-C11E09DC0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168392" y="107261"/>
            <a:ext cx="835072" cy="887593"/>
            <a:chOff x="8272156" y="1716327"/>
            <a:chExt cx="835072" cy="887593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8301170" y="1716327"/>
              <a:ext cx="737072" cy="777532"/>
            </a:xfrm>
            <a:prstGeom prst="roundRect">
              <a:avLst/>
            </a:prstGeom>
            <a:solidFill>
              <a:srgbClr val="E4D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8063" y="1784407"/>
              <a:ext cx="603286" cy="603286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8272156" y="2326921"/>
              <a:ext cx="8350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Nucléaire</a:t>
              </a:r>
            </a:p>
          </p:txBody>
        </p:sp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515965D-71D3-98CF-C69B-1972FC2ACB33}"/>
              </a:ext>
            </a:extLst>
          </p:cNvPr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82E9611A-DB8B-9F6E-DA29-F59B3D465E87}"/>
              </a:ext>
            </a:extLst>
          </p:cNvPr>
          <p:cNvSpPr/>
          <p:nvPr/>
        </p:nvSpPr>
        <p:spPr>
          <a:xfrm>
            <a:off x="-270908" y="-146404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EAEE22-D6F7-3682-8B77-6A865167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8971AC-20D0-328E-CBAF-8E29414BA719}"/>
              </a:ext>
            </a:extLst>
          </p:cNvPr>
          <p:cNvSpPr txBox="1"/>
          <p:nvPr/>
        </p:nvSpPr>
        <p:spPr>
          <a:xfrm>
            <a:off x="5507839" y="90753"/>
            <a:ext cx="319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Focus sur le nucléaire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286D1B0-F207-7BF8-4C36-522D51E9EFF5}"/>
              </a:ext>
            </a:extLst>
          </p:cNvPr>
          <p:cNvSpPr txBox="1"/>
          <p:nvPr/>
        </p:nvSpPr>
        <p:spPr>
          <a:xfrm>
            <a:off x="358780" y="1389221"/>
            <a:ext cx="249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394 GW de puissance cumulée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567CAE4-28F7-2CDF-F849-1DC22AB3B3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1" y="1681300"/>
            <a:ext cx="4540209" cy="2883933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4157E3C-5B21-F902-22CE-DD530E76E36A}"/>
              </a:ext>
            </a:extLst>
          </p:cNvPr>
          <p:cNvSpPr/>
          <p:nvPr/>
        </p:nvSpPr>
        <p:spPr>
          <a:xfrm>
            <a:off x="1442764" y="599182"/>
            <a:ext cx="4244804" cy="7574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250 centrales nucléaires en service dans le monde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439 réacteurs opérationnels au total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57 réacteurs sont en cours de construction (59 GW)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DF38D4-2EBD-7D0D-304F-E0065D8D75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173" y="1303164"/>
            <a:ext cx="3136399" cy="25483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DF3B7D4-EF7E-E0BA-8C44-690B00AA4E52}"/>
              </a:ext>
            </a:extLst>
          </p:cNvPr>
          <p:cNvSpPr txBox="1"/>
          <p:nvPr/>
        </p:nvSpPr>
        <p:spPr>
          <a:xfrm>
            <a:off x="7588638" y="1097298"/>
            <a:ext cx="3765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Principe d’une centrale à eau pressurisée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5E769D2-9BD3-4968-6BC8-44F991CE54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61" y="5174795"/>
            <a:ext cx="2743201" cy="142219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0DB07D9-FC66-8BE9-5B27-4A3712E5D044}"/>
              </a:ext>
            </a:extLst>
          </p:cNvPr>
          <p:cNvSpPr txBox="1"/>
          <p:nvPr/>
        </p:nvSpPr>
        <p:spPr>
          <a:xfrm>
            <a:off x="1713160" y="4857312"/>
            <a:ext cx="2039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La réaction de fission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EF5A858-F464-78C8-F63D-3684F09577F6}"/>
              </a:ext>
            </a:extLst>
          </p:cNvPr>
          <p:cNvSpPr txBox="1"/>
          <p:nvPr/>
        </p:nvSpPr>
        <p:spPr>
          <a:xfrm>
            <a:off x="10106310" y="3514697"/>
            <a:ext cx="799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Source : CEA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81A9285D-0EA8-579E-8DEC-C35FB8F937AC}"/>
              </a:ext>
            </a:extLst>
          </p:cNvPr>
          <p:cNvSpPr/>
          <p:nvPr/>
        </p:nvSpPr>
        <p:spPr>
          <a:xfrm>
            <a:off x="6984600" y="4039453"/>
            <a:ext cx="2972683" cy="21031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La filière nucléaire compte sur les SMR (Small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Modular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Reactor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) 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10 fois moins puissants que les réacteurs conventionnels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Fabriqués en série pour la production d’électricité, le chauffage et l’industrie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Plus de 80 projets sont en cours dans 18 pays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1</a:t>
            </a:r>
            <a:r>
              <a:rPr kumimoji="0" lang="fr-FR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er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modèles attendus pour 2030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1A9E0E6-183B-0A2F-32BC-7B219E57279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000" y="191521"/>
            <a:ext cx="805325" cy="70072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F272B6C-CAF6-0589-0609-AF6222150C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423" y="4022727"/>
            <a:ext cx="2124297" cy="209019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068208FC-F7B3-E489-354D-2CA5BFE34C37}"/>
              </a:ext>
            </a:extLst>
          </p:cNvPr>
          <p:cNvSpPr txBox="1"/>
          <p:nvPr/>
        </p:nvSpPr>
        <p:spPr>
          <a:xfrm>
            <a:off x="10563915" y="6125518"/>
            <a:ext cx="1110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Source : </a:t>
            </a: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Nuward</a:t>
            </a:r>
            <a:endParaRPr kumimoji="0" lang="fr-FR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Bold SemiConden" panose="020B0502040204020203" pitchFamily="34" charset="0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87053E2-ED4D-B67B-AE00-0736FF25B450}"/>
              </a:ext>
            </a:extLst>
          </p:cNvPr>
          <p:cNvSpPr txBox="1"/>
          <p:nvPr/>
        </p:nvSpPr>
        <p:spPr>
          <a:xfrm>
            <a:off x="5257069" y="1573887"/>
            <a:ext cx="138967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9,2 % de l’électricité produite dans le monde   </a:t>
            </a:r>
            <a:endParaRPr kumimoji="0" lang="fr-FR" sz="1800" b="0" i="0" u="none" strike="noStrike" kern="1200" cap="none" spc="0" normalizeH="0" baseline="3000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D93BE09-36E0-66E0-59FA-06F391D32465}"/>
              </a:ext>
            </a:extLst>
          </p:cNvPr>
          <p:cNvSpPr/>
          <p:nvPr/>
        </p:nvSpPr>
        <p:spPr>
          <a:xfrm>
            <a:off x="5048352" y="2886760"/>
            <a:ext cx="1818486" cy="25234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Les réserves  prouvées d’uranium assurent entre 90 et 140 ans de production selon les estimations.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Durée d’utilisation en siècle avec la surgénération.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1691F1-C946-A6C9-C221-0B12B07A6E93}"/>
              </a:ext>
            </a:extLst>
          </p:cNvPr>
          <p:cNvSpPr/>
          <p:nvPr/>
        </p:nvSpPr>
        <p:spPr>
          <a:xfrm>
            <a:off x="768096" y="2002536"/>
            <a:ext cx="2498735" cy="2029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1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E6558ACB-BDA3-413A-62F4-4696173BA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1ED0CF6-4357-E175-C4B0-26C9A994E849}"/>
              </a:ext>
            </a:extLst>
          </p:cNvPr>
          <p:cNvCxnSpPr>
            <a:cxnSpLocks/>
          </p:cNvCxnSpPr>
          <p:nvPr/>
        </p:nvCxnSpPr>
        <p:spPr>
          <a:xfrm flipH="1">
            <a:off x="12038133" y="3492844"/>
            <a:ext cx="15386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C21FBC-27DC-A34D-466B-C1C60886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A79C39D-C770-60B1-C347-9337373421B1}"/>
              </a:ext>
            </a:extLst>
          </p:cNvPr>
          <p:cNvSpPr txBox="1"/>
          <p:nvPr/>
        </p:nvSpPr>
        <p:spPr>
          <a:xfrm>
            <a:off x="2883622" y="122406"/>
            <a:ext cx="486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Focus sur les métaux stratégiques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B785B8D-BC2B-C028-D8ED-45C5DE2850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32" y="1649102"/>
            <a:ext cx="5598453" cy="31672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BB0E4F-97EA-967A-294E-26FCDBF46158}"/>
              </a:ext>
            </a:extLst>
          </p:cNvPr>
          <p:cNvSpPr/>
          <p:nvPr/>
        </p:nvSpPr>
        <p:spPr>
          <a:xfrm>
            <a:off x="91322" y="1092117"/>
            <a:ext cx="6118284" cy="2008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Une cinquantaine de métaux considérés comme indispensables pour la transition énergétique et l'industrie de numérique :</a:t>
            </a:r>
          </a:p>
          <a:p>
            <a:pPr marL="361950" marR="0" lvl="2" indent="-2667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Batteries des véhicules électriques :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Cobalt, cuivre, lithium, nickel, terres rares</a:t>
            </a:r>
          </a:p>
          <a:p>
            <a:pPr marL="361950" marR="0" lvl="2" indent="-2667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Piles à combustibles :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Platine, palladium, rhodium</a:t>
            </a:r>
          </a:p>
          <a:p>
            <a:pPr marL="361950" marR="0" lvl="2" indent="-2667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Eoliennes :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Aluminium, cuivre, nickel, terres rares</a:t>
            </a:r>
          </a:p>
          <a:p>
            <a:pPr marL="361950" marR="0" lvl="2" indent="-2667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Aéronautique :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Titane</a:t>
            </a:r>
          </a:p>
          <a:p>
            <a:pPr marL="361950" marR="0" lvl="2" indent="-2667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Panneaux photovoltaïques :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Aluminium, argent, cuivre, silicium </a:t>
            </a:r>
          </a:p>
          <a:p>
            <a:pPr marL="361950" marR="0" lvl="2" indent="-2667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Ecrans plats, smartphones, ordinateurs, semi-conducteurs, fibres optiques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533610-B779-1C65-5368-D4AEB1142A67}"/>
              </a:ext>
            </a:extLst>
          </p:cNvPr>
          <p:cNvSpPr/>
          <p:nvPr/>
        </p:nvSpPr>
        <p:spPr>
          <a:xfrm>
            <a:off x="153867" y="4538428"/>
            <a:ext cx="6661263" cy="1791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Différenciés selon leur présence dans la croûte terrestre : </a:t>
            </a:r>
          </a:p>
          <a:p>
            <a:pPr marL="361950" marR="0" lvl="2" indent="-2667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5576C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Métaux abondants 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Aluminium, calcium, fer, magnésium, potassium, silicium, sodium et titane </a:t>
            </a:r>
          </a:p>
          <a:p>
            <a:pPr marL="361950" marR="0" lvl="2" indent="-2667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5576C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Métaux rares :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Cobalt, cuivre, molybdène, nickel, plomb, tungstène, zinc</a:t>
            </a:r>
          </a:p>
          <a:p>
            <a:pPr marL="361950" marR="0" lvl="2" indent="-2667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5576C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Métaux très rares  :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Argent, or, iridium, osmium, palladium, platine, rhodium et ruthénium), antimoine, indium et sélénium</a:t>
            </a:r>
          </a:p>
          <a:p>
            <a:pPr marL="0" marR="0" lvl="1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B5576C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Sous-produits de l'industrie métallurgique obtenus grâce à des techniques de pointe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B5576C"/>
              </a:solidFill>
              <a:effectLst/>
              <a:uLnTx/>
              <a:uFillTx/>
              <a:latin typeface="Bahnschrift SemiBold SemiConden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BD06A3B-4A0A-04B0-1FDF-CD7039F4ADA6}"/>
              </a:ext>
            </a:extLst>
          </p:cNvPr>
          <p:cNvSpPr txBox="1"/>
          <p:nvPr/>
        </p:nvSpPr>
        <p:spPr>
          <a:xfrm>
            <a:off x="7370064" y="4777913"/>
            <a:ext cx="38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Localisation des métaux stratégiques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178A355-A8F5-68DB-CADE-1371BC14E447}"/>
              </a:ext>
            </a:extLst>
          </p:cNvPr>
          <p:cNvSpPr/>
          <p:nvPr/>
        </p:nvSpPr>
        <p:spPr>
          <a:xfrm>
            <a:off x="6363473" y="845621"/>
            <a:ext cx="5674660" cy="5603122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831245-0CD3-FDC7-E109-C7C3A6A8E54B}"/>
              </a:ext>
            </a:extLst>
          </p:cNvPr>
          <p:cNvSpPr/>
          <p:nvPr/>
        </p:nvSpPr>
        <p:spPr>
          <a:xfrm>
            <a:off x="153867" y="3161224"/>
            <a:ext cx="6118285" cy="1290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L’utilisation des métaux stratégiques est fortement complémentaire : </a:t>
            </a:r>
          </a:p>
          <a:p>
            <a:pPr marL="361950" marR="0" lvl="2" indent="-2667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Chaque élément est nécessaire, mais pas suffisant à lui seul, pour le développement d’une technologie bas-carbone</a:t>
            </a:r>
          </a:p>
          <a:p>
            <a:pPr marL="361950" marR="0" lvl="2" indent="-2667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La fabrication de batteries électriques requiert du lithium, mais aussi du cobalt, du graphite, du manganèse, du molybdène et du nickel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4EA7C8F9-0F72-2A43-4FC8-AF7E643F4686}"/>
              </a:ext>
            </a:extLst>
          </p:cNvPr>
          <p:cNvSpPr/>
          <p:nvPr/>
        </p:nvSpPr>
        <p:spPr>
          <a:xfrm>
            <a:off x="8805672" y="95287"/>
            <a:ext cx="3053618" cy="15538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marR="0" lvl="2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white"/>
              </a:buClr>
              <a:buSzPct val="80000"/>
              <a:buFontTx/>
              <a:buNone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La Chine a un quasi-monopole sur la production</a:t>
            </a:r>
          </a:p>
          <a:p>
            <a:pPr marL="95250" marR="0" lvl="2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white"/>
              </a:buClr>
              <a:buSzPct val="80000"/>
              <a:buFontTx/>
              <a:buNone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Elle importe d'importantes quantités de métaux traditionnels et les transforme pour obtenir des métaux stratégiques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351DC12-FB18-4D08-246F-4D3556BA4CA7}"/>
              </a:ext>
            </a:extLst>
          </p:cNvPr>
          <p:cNvCxnSpPr>
            <a:cxnSpLocks/>
          </p:cNvCxnSpPr>
          <p:nvPr/>
        </p:nvCxnSpPr>
        <p:spPr>
          <a:xfrm flipH="1">
            <a:off x="10387584" y="1649102"/>
            <a:ext cx="493776" cy="120382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5A1764A-8295-2424-8874-5396F6DDF595}"/>
              </a:ext>
            </a:extLst>
          </p:cNvPr>
          <p:cNvSpPr/>
          <p:nvPr/>
        </p:nvSpPr>
        <p:spPr>
          <a:xfrm>
            <a:off x="6763226" y="5285781"/>
            <a:ext cx="5096064" cy="13514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marR="0" lvl="2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white"/>
              </a:buClr>
              <a:buSzPct val="80000"/>
              <a:buFontTx/>
              <a:buNone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Les réserves ? </a:t>
            </a:r>
          </a:p>
          <a:p>
            <a:pPr marL="95250" marR="0" lvl="2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white"/>
              </a:buClr>
              <a:buSzPct val="80000"/>
              <a:buFontTx/>
              <a:buNone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L’explosion de la demande en métaux entraîne un épuisement des gisements</a:t>
            </a:r>
          </a:p>
          <a:p>
            <a:pPr marL="95250" marR="0" lvl="2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white"/>
              </a:buClr>
              <a:buSzPct val="80000"/>
              <a:buFontTx/>
              <a:buNone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3 milliards de nouveaux consommateurs attendus dans les classes moyennes d’ici 2030</a:t>
            </a:r>
          </a:p>
        </p:txBody>
      </p:sp>
    </p:spTree>
    <p:extLst>
      <p:ext uri="{BB962C8B-B14F-4D97-AF65-F5344CB8AC3E}">
        <p14:creationId xmlns:p14="http://schemas.microsoft.com/office/powerpoint/2010/main" val="356817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0" grpId="0"/>
      <p:bldP spid="22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DC1A2-78BA-24C5-36D7-E65E67D9A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972B51D-C555-B7B1-F153-F9FAFE6EBD20}"/>
              </a:ext>
            </a:extLst>
          </p:cNvPr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6EDE5E15-C22A-7A31-8816-981ECBB39D14}"/>
              </a:ext>
            </a:extLst>
          </p:cNvPr>
          <p:cNvSpPr/>
          <p:nvPr/>
        </p:nvSpPr>
        <p:spPr>
          <a:xfrm>
            <a:off x="7367866" y="387024"/>
            <a:ext cx="4679332" cy="468189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EE08C3-7509-C3A1-54D1-EADD98C3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998" y="639637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CFE979-48C3-4A74-C03C-A98379BB4905}"/>
              </a:ext>
            </a:extLst>
          </p:cNvPr>
          <p:cNvSpPr txBox="1"/>
          <p:nvPr/>
        </p:nvSpPr>
        <p:spPr>
          <a:xfrm>
            <a:off x="3938809" y="31250"/>
            <a:ext cx="4148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Focus sur les terres rares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AB711C-61E9-2BFC-E516-441CC88DC9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054" y="1560937"/>
            <a:ext cx="4122247" cy="2726179"/>
          </a:xfrm>
          <a:prstGeom prst="rect">
            <a:avLst/>
          </a:prstGeom>
          <a:noFill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A862A62-B2FD-5359-C7CD-3ADEAA585F49}"/>
              </a:ext>
            </a:extLst>
          </p:cNvPr>
          <p:cNvSpPr txBox="1"/>
          <p:nvPr/>
        </p:nvSpPr>
        <p:spPr>
          <a:xfrm>
            <a:off x="8325423" y="914606"/>
            <a:ext cx="27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Réserves connues d’oxydes de terres rares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FC30C6-BE04-F0CB-12A3-C23851F3F8E1}"/>
              </a:ext>
            </a:extLst>
          </p:cNvPr>
          <p:cNvSpPr/>
          <p:nvPr/>
        </p:nvSpPr>
        <p:spPr>
          <a:xfrm>
            <a:off x="159483" y="1290258"/>
            <a:ext cx="5114266" cy="19706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1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La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concentration des terres rares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dans la croûte terrestre est supérieure à celle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de l’or ou l’argent 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 </a:t>
            </a:r>
          </a:p>
          <a:p>
            <a:pPr marL="285750" marR="0" lvl="1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Leur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rareté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vient de la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difficulté économique à les exploiter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et des conséquences environnementales de leur extraction. </a:t>
            </a:r>
          </a:p>
          <a:p>
            <a:pPr marL="285750" marR="0" lvl="1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17 éléments chimiques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(le scandium, l’yttrium et les quinze lanthanides) chimiquement assez réactifs et disposant de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propriétés électromagnétiques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rendant indispensables pour la haute technologie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2442F88-69CA-46DF-879F-871D49EA5569}"/>
              </a:ext>
            </a:extLst>
          </p:cNvPr>
          <p:cNvSpPr txBox="1"/>
          <p:nvPr/>
        </p:nvSpPr>
        <p:spPr>
          <a:xfrm>
            <a:off x="353028" y="806344"/>
            <a:ext cx="2947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Métaux rares et terres rares ?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1B1197C-031F-6032-4274-5FEF25D9B1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52" y="3534311"/>
            <a:ext cx="4507838" cy="3306526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7C590AC3-92A3-264C-6BCE-81270BA02069}"/>
              </a:ext>
            </a:extLst>
          </p:cNvPr>
          <p:cNvSpPr/>
          <p:nvPr/>
        </p:nvSpPr>
        <p:spPr>
          <a:xfrm>
            <a:off x="5385191" y="803236"/>
            <a:ext cx="2702511" cy="10650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La Chine dispose de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37 % des réserves mondiales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et assure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60 % de la production mondiale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 (2021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6D2AB839-7583-02C7-CE66-59345D9A4FD9}"/>
              </a:ext>
            </a:extLst>
          </p:cNvPr>
          <p:cNvSpPr/>
          <p:nvPr/>
        </p:nvSpPr>
        <p:spPr>
          <a:xfrm>
            <a:off x="4123948" y="3992252"/>
            <a:ext cx="2825545" cy="8811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130000 t/an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de terres rares dont l’abondance est 15000 fois inférieure au fer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BDF4FAE-8B42-A5D1-DE84-DCEF227475BA}"/>
              </a:ext>
            </a:extLst>
          </p:cNvPr>
          <p:cNvSpPr/>
          <p:nvPr/>
        </p:nvSpPr>
        <p:spPr>
          <a:xfrm>
            <a:off x="4123948" y="5093954"/>
            <a:ext cx="2825545" cy="105045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1 kg de gallium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50 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 de roches et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10000 m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d’eau avec des rejets d’eau acide, de métaux lourds et d’éléments radioactifs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FAF55ED-1E80-9659-00B4-089EA88482B5}"/>
              </a:ext>
            </a:extLst>
          </p:cNvPr>
          <p:cNvGrpSpPr/>
          <p:nvPr/>
        </p:nvGrpSpPr>
        <p:grpSpPr>
          <a:xfrm>
            <a:off x="8031314" y="5073460"/>
            <a:ext cx="3489725" cy="1662966"/>
            <a:chOff x="1897911" y="3729533"/>
            <a:chExt cx="4083983" cy="1864059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6B5FA99-E25C-E3A5-62E4-FDDD733925B3}"/>
                </a:ext>
              </a:extLst>
            </p:cNvPr>
            <p:cNvSpPr txBox="1"/>
            <p:nvPr/>
          </p:nvSpPr>
          <p:spPr>
            <a:xfrm>
              <a:off x="1897911" y="5352096"/>
              <a:ext cx="942191" cy="24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ea typeface="+mn-ea"/>
                  <a:cs typeface="+mn-cs"/>
                </a:rPr>
                <a:t>Source : </a:t>
              </a:r>
              <a:r>
                <a:rPr kumimoji="0" lang="fr-FR" sz="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ea typeface="+mn-ea"/>
                  <a:cs typeface="+mn-cs"/>
                </a:rPr>
                <a:t>afd</a:t>
              </a:r>
              <a:endPara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endParaRP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A8B6DFD-051A-4416-E2E1-180A586A6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912" y="3729533"/>
              <a:ext cx="4083982" cy="1743312"/>
            </a:xfrm>
            <a:prstGeom prst="rect">
              <a:avLst/>
            </a:prstGeom>
          </p:spPr>
        </p:pic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AB6C6F3B-CE9F-C7EF-C4E2-ADEA33BBA2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4064" flipH="1">
            <a:off x="8195918" y="1275104"/>
            <a:ext cx="496231" cy="4078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4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llipse 51"/>
          <p:cNvSpPr/>
          <p:nvPr/>
        </p:nvSpPr>
        <p:spPr>
          <a:xfrm>
            <a:off x="567507" y="4132458"/>
            <a:ext cx="2264367" cy="225351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3354479" y="4712850"/>
            <a:ext cx="1927654" cy="198934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6525859" y="1264425"/>
            <a:ext cx="1927654" cy="198934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4176585" y="188159"/>
            <a:ext cx="1927654" cy="198934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necteur droit 2"/>
          <p:cNvCxnSpPr>
            <a:cxnSpLocks/>
          </p:cNvCxnSpPr>
          <p:nvPr/>
        </p:nvCxnSpPr>
        <p:spPr>
          <a:xfrm flipH="1">
            <a:off x="0" y="2053269"/>
            <a:ext cx="1549057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1371320" y="977230"/>
            <a:ext cx="2048595" cy="2093068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38121" y="543140"/>
            <a:ext cx="2851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L’énergie est associée à des concepts essentiels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45228" y="511389"/>
            <a:ext cx="1190367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RENDEMENT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42" y="1050056"/>
            <a:ext cx="553420" cy="55342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02" y="1134510"/>
            <a:ext cx="506269" cy="50626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6827" y="1050318"/>
            <a:ext cx="615093" cy="61509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957486" y="1512263"/>
            <a:ext cx="1146662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EFFICACITE ENERGETIQUE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296" y="2127379"/>
            <a:ext cx="483321" cy="48332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3070" y="2018450"/>
            <a:ext cx="615093" cy="61509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17" y="1995607"/>
            <a:ext cx="660781" cy="66078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871721" y="4944720"/>
            <a:ext cx="914353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FATALE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54" y="5719788"/>
            <a:ext cx="479488" cy="479488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88" y="5614075"/>
            <a:ext cx="558964" cy="558964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45" y="5701902"/>
            <a:ext cx="454738" cy="45473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214848" y="4325080"/>
            <a:ext cx="846877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GRISE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23" y="5468567"/>
            <a:ext cx="388840" cy="38884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8" y="4831749"/>
            <a:ext cx="642447" cy="64244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85" y="5370179"/>
            <a:ext cx="700198" cy="700198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8746">
            <a:off x="2108394" y="5485027"/>
            <a:ext cx="470504" cy="47050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56" y="4925581"/>
            <a:ext cx="565467" cy="565467"/>
          </a:xfrm>
          <a:prstGeom prst="rect">
            <a:avLst/>
          </a:prstGeom>
        </p:spPr>
      </p:pic>
      <p:cxnSp>
        <p:nvCxnSpPr>
          <p:cNvPr id="44" name="Connecteur droit 43"/>
          <p:cNvCxnSpPr/>
          <p:nvPr/>
        </p:nvCxnSpPr>
        <p:spPr>
          <a:xfrm flipH="1">
            <a:off x="3388481" y="1507524"/>
            <a:ext cx="887542" cy="315774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cxnSpLocks/>
          </p:cNvCxnSpPr>
          <p:nvPr/>
        </p:nvCxnSpPr>
        <p:spPr>
          <a:xfrm flipH="1" flipV="1">
            <a:off x="3419915" y="2284471"/>
            <a:ext cx="3188547" cy="301429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 flipV="1">
            <a:off x="2825578" y="2995191"/>
            <a:ext cx="1115671" cy="178634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1975645" y="3070298"/>
            <a:ext cx="277010" cy="1094133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space réservé du numéro de diapositive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CAB4F82-B9ED-6792-A077-58201CACF438}"/>
              </a:ext>
            </a:extLst>
          </p:cNvPr>
          <p:cNvSpPr/>
          <p:nvPr/>
        </p:nvSpPr>
        <p:spPr>
          <a:xfrm>
            <a:off x="7630236" y="3252626"/>
            <a:ext cx="1927654" cy="198934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5CE5F-A364-9690-A9EB-95FFE54B9372}"/>
              </a:ext>
            </a:extLst>
          </p:cNvPr>
          <p:cNvSpPr/>
          <p:nvPr/>
        </p:nvSpPr>
        <p:spPr>
          <a:xfrm>
            <a:off x="8020732" y="4179603"/>
            <a:ext cx="1146662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GAZ A EFFET DE SERRE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75106A-45A8-3679-D6AA-A4CD3E174584}"/>
              </a:ext>
            </a:extLst>
          </p:cNvPr>
          <p:cNvSpPr/>
          <p:nvPr/>
        </p:nvSpPr>
        <p:spPr>
          <a:xfrm>
            <a:off x="9994044" y="4088870"/>
            <a:ext cx="1976195" cy="202584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54D8AE-5194-69EF-8445-8E3492910E93}"/>
              </a:ext>
            </a:extLst>
          </p:cNvPr>
          <p:cNvSpPr/>
          <p:nvPr/>
        </p:nvSpPr>
        <p:spPr>
          <a:xfrm>
            <a:off x="10236263" y="4900199"/>
            <a:ext cx="1486836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RECHAUFFEMENT CLIMATIQUE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3930155-E1FA-8F1D-CEFD-742E9E9D7CEC}"/>
              </a:ext>
            </a:extLst>
          </p:cNvPr>
          <p:cNvSpPr/>
          <p:nvPr/>
        </p:nvSpPr>
        <p:spPr>
          <a:xfrm>
            <a:off x="5672629" y="4069478"/>
            <a:ext cx="1927654" cy="198934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26CDA3-BCBA-20CE-E39F-66F7780F3A52}"/>
              </a:ext>
            </a:extLst>
          </p:cNvPr>
          <p:cNvCxnSpPr>
            <a:cxnSpLocks/>
          </p:cNvCxnSpPr>
          <p:nvPr/>
        </p:nvCxnSpPr>
        <p:spPr>
          <a:xfrm flipH="1" flipV="1">
            <a:off x="3222370" y="2707802"/>
            <a:ext cx="2640399" cy="174644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27F5E-7D77-1B0F-E19B-ADBF919CCA10}"/>
              </a:ext>
            </a:extLst>
          </p:cNvPr>
          <p:cNvSpPr/>
          <p:nvPr/>
        </p:nvSpPr>
        <p:spPr>
          <a:xfrm>
            <a:off x="6096000" y="4539361"/>
            <a:ext cx="1112616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FACTEUR DE CHARGE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4EBFA28-3E85-9910-B020-7BC6080FA5C9}"/>
              </a:ext>
            </a:extLst>
          </p:cNvPr>
          <p:cNvSpPr txBox="1"/>
          <p:nvPr/>
        </p:nvSpPr>
        <p:spPr>
          <a:xfrm>
            <a:off x="1687539" y="1835962"/>
            <a:ext cx="138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Définitions</a:t>
            </a: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F3BFAEEC-1DB7-3B14-9636-3EF1F8AB462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64" y="5172170"/>
            <a:ext cx="1398812" cy="525668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A483F3E0-6995-5227-725B-B578D01BFC2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3" y="4216991"/>
            <a:ext cx="528713" cy="654433"/>
          </a:xfrm>
          <a:prstGeom prst="rect">
            <a:avLst/>
          </a:prstGeom>
          <a:noFill/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252AC9F0-32E4-82BA-58A2-5094EF89C11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732" y="3534411"/>
            <a:ext cx="1079996" cy="557331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43B23D4-626A-5D80-EE8C-5A8198132E46}"/>
              </a:ext>
            </a:extLst>
          </p:cNvPr>
          <p:cNvCxnSpPr>
            <a:cxnSpLocks/>
          </p:cNvCxnSpPr>
          <p:nvPr/>
        </p:nvCxnSpPr>
        <p:spPr>
          <a:xfrm flipH="1" flipV="1">
            <a:off x="3346019" y="2513526"/>
            <a:ext cx="4367800" cy="143405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14647A91-523C-FBF2-93AA-72EFAA8141CE}"/>
              </a:ext>
            </a:extLst>
          </p:cNvPr>
          <p:cNvCxnSpPr>
            <a:cxnSpLocks/>
          </p:cNvCxnSpPr>
          <p:nvPr/>
        </p:nvCxnSpPr>
        <p:spPr>
          <a:xfrm flipH="1" flipV="1">
            <a:off x="9519784" y="4539361"/>
            <a:ext cx="561163" cy="173489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6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E85E7-ECE8-D6D2-330A-D5844DB64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911F326-49B9-77CF-D4F0-F0C7BC1BE951}"/>
              </a:ext>
            </a:extLst>
          </p:cNvPr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5478007D-E98D-563A-EBB6-BEFC62EBBB41}"/>
              </a:ext>
            </a:extLst>
          </p:cNvPr>
          <p:cNvSpPr/>
          <p:nvPr/>
        </p:nvSpPr>
        <p:spPr>
          <a:xfrm>
            <a:off x="2570902" y="-385113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D4A4E2-0FE0-1057-1659-6BEEA135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835" y="738618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7" name="Espace réservé du numéro de diapositive 3">
            <a:extLst>
              <a:ext uri="{FF2B5EF4-FFF2-40B4-BE49-F238E27FC236}">
                <a16:creationId xmlns:a16="http://schemas.microsoft.com/office/drawing/2014/main" id="{8CE97D41-A8A7-8764-8197-E23E2B4282DC}"/>
              </a:ext>
            </a:extLst>
          </p:cNvPr>
          <p:cNvSpPr txBox="1">
            <a:spLocks/>
          </p:cNvSpPr>
          <p:nvPr/>
        </p:nvSpPr>
        <p:spPr>
          <a:xfrm>
            <a:off x="9156835" y="7386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C9298-68AD-461B-8B7B-B9FD6ABA50A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29FA4AF-D281-D54B-824F-7D6B5C34BD58}"/>
              </a:ext>
            </a:extLst>
          </p:cNvPr>
          <p:cNvSpPr txBox="1"/>
          <p:nvPr/>
        </p:nvSpPr>
        <p:spPr>
          <a:xfrm>
            <a:off x="8403960" y="7635893"/>
            <a:ext cx="380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Source : Connaissance des énergies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424820" y="-11413"/>
            <a:ext cx="159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Stockage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292" y="1972224"/>
            <a:ext cx="4545707" cy="4887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21BE12B-55C4-39FC-B853-02A2EAC6F57D}"/>
              </a:ext>
            </a:extLst>
          </p:cNvPr>
          <p:cNvSpPr txBox="1"/>
          <p:nvPr/>
        </p:nvSpPr>
        <p:spPr>
          <a:xfrm>
            <a:off x="64081" y="2628711"/>
            <a:ext cx="4494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Développement très important pour les besoins de la mobilité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Profitent de la diminution des coûts des matières premières 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Coût du stockage par batterie lithium-ion qui pourrait bientôt rivaliser avec celui des STEP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Investissements massifs en cours 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Forte tension sur les matières premières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2AB8132-6F39-6E55-213B-3801A4E8B0ED}"/>
              </a:ext>
            </a:extLst>
          </p:cNvPr>
          <p:cNvSpPr txBox="1"/>
          <p:nvPr/>
        </p:nvSpPr>
        <p:spPr>
          <a:xfrm>
            <a:off x="944188" y="2412476"/>
            <a:ext cx="270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Tx/>
              <a:buNone/>
              <a:tabLst>
                <a:tab pos="809625" algn="l"/>
              </a:tabLst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Solutions de stockage électrochimique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EC4A2B80-FE87-7DD2-732E-AD649289A3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2" y="4442349"/>
            <a:ext cx="4048095" cy="2219136"/>
          </a:xfrm>
          <a:prstGeom prst="rect">
            <a:avLst/>
          </a:prstGeom>
          <a:noFill/>
          <a:ln w="28575">
            <a:noFill/>
          </a:ln>
        </p:spPr>
      </p:pic>
      <p:grpSp>
        <p:nvGrpSpPr>
          <p:cNvPr id="9" name="Groupe 8"/>
          <p:cNvGrpSpPr/>
          <p:nvPr/>
        </p:nvGrpSpPr>
        <p:grpSpPr>
          <a:xfrm>
            <a:off x="1121466" y="1542527"/>
            <a:ext cx="2322869" cy="804326"/>
            <a:chOff x="2272937" y="2428374"/>
            <a:chExt cx="2322869" cy="804326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2272937" y="2428374"/>
              <a:ext cx="2283583" cy="80432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49EBE4A-2101-9A14-1A73-31B8C03CBF45}"/>
                </a:ext>
              </a:extLst>
            </p:cNvPr>
            <p:cNvSpPr txBox="1"/>
            <p:nvPr/>
          </p:nvSpPr>
          <p:spPr>
            <a:xfrm>
              <a:off x="2939534" y="2644244"/>
              <a:ext cx="1656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Les batteries</a:t>
              </a: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2552" y="2594112"/>
              <a:ext cx="507696" cy="507696"/>
            </a:xfrm>
            <a:prstGeom prst="rect">
              <a:avLst/>
            </a:prstGeom>
          </p:spPr>
        </p:pic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64C2FD5C-E7B5-4B69-0F0E-FBBB8E9BD733}"/>
              </a:ext>
            </a:extLst>
          </p:cNvPr>
          <p:cNvSpPr txBox="1"/>
          <p:nvPr/>
        </p:nvSpPr>
        <p:spPr>
          <a:xfrm>
            <a:off x="170878" y="6641147"/>
            <a:ext cx="380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Source : ENS – Battery </a:t>
            </a: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University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 (</a:t>
            </a: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Cadex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 Electronics)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0469360F-7F85-D173-A21D-DF47EC61A846}"/>
              </a:ext>
            </a:extLst>
          </p:cNvPr>
          <p:cNvSpPr/>
          <p:nvPr/>
        </p:nvSpPr>
        <p:spPr>
          <a:xfrm>
            <a:off x="165145" y="4150008"/>
            <a:ext cx="4148382" cy="532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3 types de batteries qui se distinguent par la nature de leurs composants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46293" y="1984390"/>
            <a:ext cx="4545707" cy="4887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21BE12B-55C4-39FC-B853-02A2EAC6F57D}"/>
              </a:ext>
            </a:extLst>
          </p:cNvPr>
          <p:cNvSpPr txBox="1"/>
          <p:nvPr/>
        </p:nvSpPr>
        <p:spPr>
          <a:xfrm>
            <a:off x="7758381" y="2664530"/>
            <a:ext cx="4494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Délivrent de l'énergie en quelques minutes et avec un très bon rendement (entre 70 % et 85 %)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Durée de vie élevée (supérieure à 70 ans)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Technologie simple, éprouvée et un coût de stockage faible 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Nécessitent dénivelé important, gros volume d’eau et investissements très importants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2AB8132-6F39-6E55-213B-3801A4E8B0ED}"/>
              </a:ext>
            </a:extLst>
          </p:cNvPr>
          <p:cNvSpPr txBox="1"/>
          <p:nvPr/>
        </p:nvSpPr>
        <p:spPr>
          <a:xfrm>
            <a:off x="8550989" y="2397249"/>
            <a:ext cx="3349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Tx/>
              <a:buNone/>
              <a:tabLst>
                <a:tab pos="809625" algn="l"/>
              </a:tabLst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Différence d'énergie potentielle entre deux bassins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4C2FD5C-E7B5-4B69-0F0E-FBBB8E9BD733}"/>
              </a:ext>
            </a:extLst>
          </p:cNvPr>
          <p:cNvSpPr txBox="1"/>
          <p:nvPr/>
        </p:nvSpPr>
        <p:spPr>
          <a:xfrm>
            <a:off x="8017021" y="6636282"/>
            <a:ext cx="380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Source : ENS – Battery </a:t>
            </a: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University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 (</a:t>
            </a: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Cadex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 Electronics)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0895C71-E739-DD7B-742E-83869645F2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08" y="4234921"/>
            <a:ext cx="3804527" cy="2416118"/>
          </a:xfrm>
          <a:prstGeom prst="rect">
            <a:avLst/>
          </a:prstGeom>
          <a:solidFill>
            <a:srgbClr val="000000"/>
          </a:solidFill>
        </p:spPr>
      </p:pic>
      <p:grpSp>
        <p:nvGrpSpPr>
          <p:cNvPr id="11" name="Groupe 10"/>
          <p:cNvGrpSpPr/>
          <p:nvPr/>
        </p:nvGrpSpPr>
        <p:grpSpPr>
          <a:xfrm>
            <a:off x="8827631" y="1613598"/>
            <a:ext cx="2593063" cy="804326"/>
            <a:chOff x="8205566" y="2211388"/>
            <a:chExt cx="2593063" cy="804326"/>
          </a:xfrm>
        </p:grpSpPr>
        <p:sp>
          <p:nvSpPr>
            <p:cNvPr id="38" name="Rectangle à coins arrondis 37"/>
            <p:cNvSpPr/>
            <p:nvPr/>
          </p:nvSpPr>
          <p:spPr>
            <a:xfrm>
              <a:off x="8205566" y="2211388"/>
              <a:ext cx="2593063" cy="80432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D49EBE4A-2101-9A14-1A73-31B8C03CBF45}"/>
                </a:ext>
              </a:extLst>
            </p:cNvPr>
            <p:cNvSpPr txBox="1"/>
            <p:nvPr/>
          </p:nvSpPr>
          <p:spPr>
            <a:xfrm>
              <a:off x="9156835" y="2276154"/>
              <a:ext cx="1193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Les STEP</a:t>
              </a: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701" y="2366834"/>
              <a:ext cx="482176" cy="48217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871319" y="2567835"/>
              <a:ext cx="18665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Stations de transfert par pompage-turbinage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Rectangle : coins arrondis 33">
            <a:extLst>
              <a:ext uri="{FF2B5EF4-FFF2-40B4-BE49-F238E27FC236}">
                <a16:creationId xmlns:a16="http://schemas.microsoft.com/office/drawing/2014/main" id="{0469360F-7F85-D173-A21D-DF47EC61A846}"/>
              </a:ext>
            </a:extLst>
          </p:cNvPr>
          <p:cNvSpPr/>
          <p:nvPr/>
        </p:nvSpPr>
        <p:spPr>
          <a:xfrm>
            <a:off x="7758381" y="3982286"/>
            <a:ext cx="4372559" cy="2398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En 2018, 97 % des capacités de stockage dans le monde, soit 153 GW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189BDB6-879D-B859-BA2A-3E8E29A270DE}"/>
              </a:ext>
            </a:extLst>
          </p:cNvPr>
          <p:cNvSpPr txBox="1"/>
          <p:nvPr/>
        </p:nvSpPr>
        <p:spPr>
          <a:xfrm>
            <a:off x="3646561" y="602398"/>
            <a:ext cx="523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 stockage de l’électricité, un défi technologique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C8B3D49-4A2C-177D-E18D-118CADCE87F5}"/>
              </a:ext>
            </a:extLst>
          </p:cNvPr>
          <p:cNvSpPr/>
          <p:nvPr/>
        </p:nvSpPr>
        <p:spPr>
          <a:xfrm>
            <a:off x="4717512" y="4954115"/>
            <a:ext cx="2735711" cy="11620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La demande mondiale pour les solutions de stockage d’électricité est en nette augmentation</a:t>
            </a:r>
          </a:p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D45723F6-E8BF-E536-2195-9EDFFAB3063E}"/>
              </a:ext>
            </a:extLst>
          </p:cNvPr>
          <p:cNvSpPr/>
          <p:nvPr/>
        </p:nvSpPr>
        <p:spPr>
          <a:xfrm>
            <a:off x="3444335" y="1099757"/>
            <a:ext cx="5342618" cy="7720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L ’électricité se caractérise par un déplacement d’électrons au niveau des atomes et ne peut pas être stockée</a:t>
            </a:r>
          </a:p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Elle doit être convertie sous une autre forme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08" y="2446245"/>
            <a:ext cx="1477747" cy="147774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91" y="3892780"/>
            <a:ext cx="924645" cy="924645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1107" y="3861567"/>
            <a:ext cx="827427" cy="9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F21C6-46F9-C576-86D3-A90500DB5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40D949E-D29C-B48E-1F46-644B847529E2}"/>
              </a:ext>
            </a:extLst>
          </p:cNvPr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B9A4B8F1-04FF-9FAE-2ED3-5D11B285F078}"/>
              </a:ext>
            </a:extLst>
          </p:cNvPr>
          <p:cNvSpPr/>
          <p:nvPr/>
        </p:nvSpPr>
        <p:spPr>
          <a:xfrm>
            <a:off x="1986443" y="-218302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3B3A2878-2749-7A40-472C-9C6238C04847}"/>
              </a:ext>
            </a:extLst>
          </p:cNvPr>
          <p:cNvGrpSpPr/>
          <p:nvPr/>
        </p:nvGrpSpPr>
        <p:grpSpPr>
          <a:xfrm>
            <a:off x="2234242" y="2098095"/>
            <a:ext cx="6607834" cy="4206418"/>
            <a:chOff x="6164073" y="1388257"/>
            <a:chExt cx="5862704" cy="3440668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C448C343-7277-9A06-603F-74B688A4839E}"/>
                </a:ext>
              </a:extLst>
            </p:cNvPr>
            <p:cNvGrpSpPr/>
            <p:nvPr/>
          </p:nvGrpSpPr>
          <p:grpSpPr>
            <a:xfrm>
              <a:off x="6164073" y="1665256"/>
              <a:ext cx="5665457" cy="2976808"/>
              <a:chOff x="278143" y="2886719"/>
              <a:chExt cx="5665457" cy="2976808"/>
            </a:xfrm>
            <a:solidFill>
              <a:schemeClr val="bg1"/>
            </a:solidFill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7DA5C2CE-B340-DDB3-85FE-1366342FEC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29"/>
              <a:stretch/>
            </p:blipFill>
            <p:spPr>
              <a:xfrm>
                <a:off x="278143" y="2890708"/>
                <a:ext cx="2189012" cy="2972819"/>
              </a:xfrm>
              <a:prstGeom prst="rect">
                <a:avLst/>
              </a:prstGeom>
              <a:grpFill/>
            </p:spPr>
          </p:pic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6998C77A-FBCD-C556-55BF-F3E081B5CA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768"/>
              <a:stretch/>
            </p:blipFill>
            <p:spPr>
              <a:xfrm>
                <a:off x="2278810" y="2890708"/>
                <a:ext cx="1978643" cy="2915157"/>
              </a:xfrm>
              <a:prstGeom prst="rect">
                <a:avLst/>
              </a:prstGeom>
              <a:grpFill/>
            </p:spPr>
          </p:pic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A1FD6FE1-80F4-F182-C1D1-4FCA2CDC31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376"/>
              <a:stretch/>
            </p:blipFill>
            <p:spPr>
              <a:xfrm>
                <a:off x="4218317" y="2886719"/>
                <a:ext cx="1725283" cy="2976808"/>
              </a:xfrm>
              <a:prstGeom prst="rect">
                <a:avLst/>
              </a:prstGeom>
              <a:grpFill/>
            </p:spPr>
          </p:pic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2653719-A06A-52AD-96FF-78395A1DBE30}"/>
                </a:ext>
              </a:extLst>
            </p:cNvPr>
            <p:cNvSpPr txBox="1"/>
            <p:nvPr/>
          </p:nvSpPr>
          <p:spPr>
            <a:xfrm>
              <a:off x="6339613" y="4588391"/>
              <a:ext cx="4051632" cy="240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Source : </a:t>
              </a:r>
              <a:r>
                <a:rPr kumimoji="0" lang="fr-FR" sz="9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European</a:t>
              </a:r>
              <a:r>
                <a:rPr kumimoji="0" lang="fr-FR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fr-FR" sz="9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technology</a:t>
              </a:r>
              <a:r>
                <a:rPr kumimoji="0" lang="fr-FR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 and innovation platform on batteries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527C624-8B1B-E8EB-CE5A-91A0323B7315}"/>
                </a:ext>
              </a:extLst>
            </p:cNvPr>
            <p:cNvSpPr txBox="1"/>
            <p:nvPr/>
          </p:nvSpPr>
          <p:spPr>
            <a:xfrm>
              <a:off x="6508313" y="1405984"/>
              <a:ext cx="125945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Electromobilité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D7C41DA-D2A3-4522-CEB0-AA6F29AA494B}"/>
                </a:ext>
              </a:extLst>
            </p:cNvPr>
            <p:cNvSpPr txBox="1"/>
            <p:nvPr/>
          </p:nvSpPr>
          <p:spPr>
            <a:xfrm>
              <a:off x="8540478" y="1388257"/>
              <a:ext cx="168238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Stockage stationnaire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7F0E3D6-EA82-508F-0ACA-1568952B5CD5}"/>
                </a:ext>
              </a:extLst>
            </p:cNvPr>
            <p:cNvSpPr txBox="1"/>
            <p:nvPr/>
          </p:nvSpPr>
          <p:spPr>
            <a:xfrm>
              <a:off x="10143428" y="1402717"/>
              <a:ext cx="188334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Electronique portative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4910744" y="33958"/>
            <a:ext cx="159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Stockage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51" y="1520807"/>
            <a:ext cx="465200" cy="465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07" y="1545620"/>
            <a:ext cx="515811" cy="515811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537266" y="1850110"/>
            <a:ext cx="2229395" cy="425264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Image 72">
            <a:extLst>
              <a:ext uri="{FF2B5EF4-FFF2-40B4-BE49-F238E27FC236}">
                <a16:creationId xmlns:a16="http://schemas.microsoft.com/office/drawing/2014/main" id="{5A3FCD00-3587-F1FC-5A24-E809681C72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95"/>
          <a:stretch/>
        </p:blipFill>
        <p:spPr>
          <a:xfrm>
            <a:off x="9676674" y="2144330"/>
            <a:ext cx="1899994" cy="3883365"/>
          </a:xfrm>
          <a:prstGeom prst="rect">
            <a:avLst/>
          </a:prstGeom>
          <a:noFill/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7A8E2ACC-8E02-FDD1-5633-AB35C7836763}"/>
              </a:ext>
            </a:extLst>
          </p:cNvPr>
          <p:cNvSpPr txBox="1"/>
          <p:nvPr/>
        </p:nvSpPr>
        <p:spPr>
          <a:xfrm>
            <a:off x="10195034" y="1885405"/>
            <a:ext cx="12149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Nombre de VE 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671" y="2181552"/>
            <a:ext cx="233259" cy="26394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AE792C6-78A8-9930-070C-6EE9AF8EC4DB}"/>
              </a:ext>
            </a:extLst>
          </p:cNvPr>
          <p:cNvSpPr txBox="1"/>
          <p:nvPr/>
        </p:nvSpPr>
        <p:spPr>
          <a:xfrm rot="16200000">
            <a:off x="2170432" y="3994093"/>
            <a:ext cx="44857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GWh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E224284-F9F9-D1A1-0F61-C7178A43BEC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03" y="1414884"/>
            <a:ext cx="677046" cy="67704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9E61A3B-8C9F-79DF-A31A-C5C05986142E}"/>
              </a:ext>
            </a:extLst>
          </p:cNvPr>
          <p:cNvSpPr txBox="1"/>
          <p:nvPr/>
        </p:nvSpPr>
        <p:spPr>
          <a:xfrm>
            <a:off x="2510136" y="5330392"/>
            <a:ext cx="569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1,6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A204FB7-4945-C598-4989-BC3F31056FAB}"/>
              </a:ext>
            </a:extLst>
          </p:cNvPr>
          <p:cNvSpPr txBox="1"/>
          <p:nvPr/>
        </p:nvSpPr>
        <p:spPr>
          <a:xfrm>
            <a:off x="2887798" y="4911948"/>
            <a:ext cx="569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3,5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5BD57B0-820C-87AD-C953-F0B1E1182862}"/>
              </a:ext>
            </a:extLst>
          </p:cNvPr>
          <p:cNvSpPr txBox="1"/>
          <p:nvPr/>
        </p:nvSpPr>
        <p:spPr>
          <a:xfrm>
            <a:off x="3064462" y="3555499"/>
            <a:ext cx="569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2,8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B9DF13E-C5FF-BCE1-3FD6-3E7C8E175F89}"/>
              </a:ext>
            </a:extLst>
          </p:cNvPr>
          <p:cNvSpPr txBox="1"/>
          <p:nvPr/>
        </p:nvSpPr>
        <p:spPr>
          <a:xfrm>
            <a:off x="5075896" y="4815089"/>
            <a:ext cx="569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10,5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AA08734-45E9-0AA0-23BE-7A975DA4C186}"/>
              </a:ext>
            </a:extLst>
          </p:cNvPr>
          <p:cNvSpPr txBox="1"/>
          <p:nvPr/>
        </p:nvSpPr>
        <p:spPr>
          <a:xfrm>
            <a:off x="5247018" y="3362039"/>
            <a:ext cx="569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2,1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E393749-C0BB-6292-2330-67439FEB2DA4}"/>
              </a:ext>
            </a:extLst>
          </p:cNvPr>
          <p:cNvSpPr txBox="1"/>
          <p:nvPr/>
        </p:nvSpPr>
        <p:spPr>
          <a:xfrm>
            <a:off x="4836979" y="5249907"/>
            <a:ext cx="569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2,5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D0A4D9A-1CBA-8CC8-90CC-8D2BE87F1F75}"/>
              </a:ext>
            </a:extLst>
          </p:cNvPr>
          <p:cNvSpPr txBox="1"/>
          <p:nvPr/>
        </p:nvSpPr>
        <p:spPr>
          <a:xfrm>
            <a:off x="7264857" y="3581450"/>
            <a:ext cx="569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1,3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B0CCD74-E780-1B27-81EC-0ADCB69B9C9A}"/>
              </a:ext>
            </a:extLst>
          </p:cNvPr>
          <p:cNvSpPr txBox="1"/>
          <p:nvPr/>
        </p:nvSpPr>
        <p:spPr>
          <a:xfrm>
            <a:off x="7464596" y="3012433"/>
            <a:ext cx="569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1,2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A7EE9B82-DD1B-C4F5-349F-3610D136DE2E}"/>
              </a:ext>
            </a:extLst>
          </p:cNvPr>
          <p:cNvSpPr txBox="1"/>
          <p:nvPr/>
        </p:nvSpPr>
        <p:spPr>
          <a:xfrm>
            <a:off x="6953468" y="3920097"/>
            <a:ext cx="569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1,1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7565ACCA-AF24-A59F-3971-EE800BC5EFBA}"/>
              </a:ext>
            </a:extLst>
          </p:cNvPr>
          <p:cNvSpPr txBox="1"/>
          <p:nvPr/>
        </p:nvSpPr>
        <p:spPr>
          <a:xfrm>
            <a:off x="3347746" y="1041925"/>
            <a:ext cx="46861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80962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En croissance continue pour tous les usages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38CDB69-67C2-4353-115A-2645C1DD2B6C}"/>
              </a:ext>
            </a:extLst>
          </p:cNvPr>
          <p:cNvSpPr txBox="1"/>
          <p:nvPr/>
        </p:nvSpPr>
        <p:spPr>
          <a:xfrm>
            <a:off x="10291161" y="4945894"/>
            <a:ext cx="569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12,5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34B08790-C8D6-8B20-C8AB-ABAC1C8976DD}"/>
              </a:ext>
            </a:extLst>
          </p:cNvPr>
          <p:cNvSpPr txBox="1"/>
          <p:nvPr/>
        </p:nvSpPr>
        <p:spPr>
          <a:xfrm>
            <a:off x="10541004" y="3653464"/>
            <a:ext cx="569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x 4,6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019AE510-6D13-6059-E935-67C19A19A2EE}"/>
              </a:ext>
            </a:extLst>
          </p:cNvPr>
          <p:cNvSpPr txBox="1"/>
          <p:nvPr/>
        </p:nvSpPr>
        <p:spPr>
          <a:xfrm>
            <a:off x="4354210" y="585467"/>
            <a:ext cx="291064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Focus sur les batteries</a:t>
            </a:r>
          </a:p>
        </p:txBody>
      </p:sp>
    </p:spTree>
    <p:extLst>
      <p:ext uri="{BB962C8B-B14F-4D97-AF65-F5344CB8AC3E}">
        <p14:creationId xmlns:p14="http://schemas.microsoft.com/office/powerpoint/2010/main" val="41196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F21C6-46F9-C576-86D3-A90500DB5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40D949E-D29C-B48E-1F46-644B847529E2}"/>
              </a:ext>
            </a:extLst>
          </p:cNvPr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B9A4B8F1-04FF-9FAE-2ED3-5D11B285F078}"/>
              </a:ext>
            </a:extLst>
          </p:cNvPr>
          <p:cNvSpPr/>
          <p:nvPr/>
        </p:nvSpPr>
        <p:spPr>
          <a:xfrm>
            <a:off x="359785" y="-242212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994E61A-2899-D277-9109-2B19C3A0D2C0}"/>
              </a:ext>
            </a:extLst>
          </p:cNvPr>
          <p:cNvSpPr txBox="1"/>
          <p:nvPr/>
        </p:nvSpPr>
        <p:spPr>
          <a:xfrm>
            <a:off x="2824579" y="640733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Focus sur les batteries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83A7D232-3472-1627-87E2-2F15B71CEE32}"/>
              </a:ext>
            </a:extLst>
          </p:cNvPr>
          <p:cNvSpPr txBox="1"/>
          <p:nvPr/>
        </p:nvSpPr>
        <p:spPr>
          <a:xfrm>
            <a:off x="1131905" y="1080811"/>
            <a:ext cx="5795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Programme européen d’approvisionnement durable et circulaire de batteries</a:t>
            </a: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D01DEC08-E77D-7EF6-00B3-A6C24999E97D}"/>
              </a:ext>
            </a:extLst>
          </p:cNvPr>
          <p:cNvSpPr/>
          <p:nvPr/>
        </p:nvSpPr>
        <p:spPr>
          <a:xfrm>
            <a:off x="6576152" y="1367110"/>
            <a:ext cx="2405152" cy="74125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Aide de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3,2 milliards d’€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de la CE à 7 Etats membres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177739" y="57416"/>
            <a:ext cx="159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Stockage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2" y="1977199"/>
            <a:ext cx="6237813" cy="3176879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A9CA6B14-2BD8-3EEC-6302-EBB70C18328A}"/>
              </a:ext>
            </a:extLst>
          </p:cNvPr>
          <p:cNvGrpSpPr/>
          <p:nvPr/>
        </p:nvGrpSpPr>
        <p:grpSpPr>
          <a:xfrm>
            <a:off x="8994557" y="1380787"/>
            <a:ext cx="3092663" cy="4721484"/>
            <a:chOff x="2533372" y="1544689"/>
            <a:chExt cx="3092663" cy="47214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1EF87A-D3A4-37C5-FEA1-EE5A3BB29701}"/>
                </a:ext>
              </a:extLst>
            </p:cNvPr>
            <p:cNvSpPr/>
            <p:nvPr/>
          </p:nvSpPr>
          <p:spPr>
            <a:xfrm>
              <a:off x="4035833" y="1544689"/>
              <a:ext cx="1477229" cy="43874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DE56E2-D0A2-344E-81AA-A8FA0148FB41}"/>
                </a:ext>
              </a:extLst>
            </p:cNvPr>
            <p:cNvSpPr/>
            <p:nvPr/>
          </p:nvSpPr>
          <p:spPr>
            <a:xfrm>
              <a:off x="2533372" y="1544690"/>
              <a:ext cx="1496591" cy="44389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43D2B01-3369-DFCA-2C07-E97D1CC3C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178"/>
            <a:stretch/>
          </p:blipFill>
          <p:spPr>
            <a:xfrm>
              <a:off x="2691477" y="1544689"/>
              <a:ext cx="2009417" cy="4721484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8149F7E-17FA-5FE3-0307-49C8D285D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0847" y="2633582"/>
              <a:ext cx="326313" cy="355978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5A398DF-EA60-CFDC-E679-30E43BA2D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825" y="3048005"/>
              <a:ext cx="326313" cy="343487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D5F80B4-6BC7-EE21-5EDC-8BD09B532D84}"/>
                </a:ext>
              </a:extLst>
            </p:cNvPr>
            <p:cNvSpPr txBox="1"/>
            <p:nvPr/>
          </p:nvSpPr>
          <p:spPr>
            <a:xfrm>
              <a:off x="2737872" y="2200989"/>
              <a:ext cx="11819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Batteries Li-ion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F50469C-9935-77DE-D659-711A5F20EBEF}"/>
                </a:ext>
              </a:extLst>
            </p:cNvPr>
            <p:cNvSpPr txBox="1"/>
            <p:nvPr/>
          </p:nvSpPr>
          <p:spPr>
            <a:xfrm>
              <a:off x="3998268" y="2213610"/>
              <a:ext cx="16277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+mn-ea"/>
                  <a:cs typeface="+mn-cs"/>
                </a:rPr>
                <a:t>Nouvelles technologies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D121B9CC-B26A-EE4F-65E9-61048B443A10}"/>
              </a:ext>
            </a:extLst>
          </p:cNvPr>
          <p:cNvSpPr txBox="1"/>
          <p:nvPr/>
        </p:nvSpPr>
        <p:spPr>
          <a:xfrm>
            <a:off x="9071370" y="720347"/>
            <a:ext cx="2902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Evolution de la densité d’énergie et de l’autonomie</a:t>
            </a:r>
          </a:p>
        </p:txBody>
      </p:sp>
    </p:spTree>
    <p:extLst>
      <p:ext uri="{BB962C8B-B14F-4D97-AF65-F5344CB8AC3E}">
        <p14:creationId xmlns:p14="http://schemas.microsoft.com/office/powerpoint/2010/main" val="482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Connecteur droit 63"/>
          <p:cNvCxnSpPr>
            <a:cxnSpLocks/>
            <a:stCxn id="59" idx="3"/>
          </p:cNvCxnSpPr>
          <p:nvPr/>
        </p:nvCxnSpPr>
        <p:spPr>
          <a:xfrm flipH="1">
            <a:off x="4996204" y="1377279"/>
            <a:ext cx="299511" cy="21665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546304" y="4160384"/>
            <a:ext cx="1548865" cy="172799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72" idx="1"/>
          </p:cNvCxnSpPr>
          <p:nvPr/>
        </p:nvCxnSpPr>
        <p:spPr>
          <a:xfrm flipH="1" flipV="1">
            <a:off x="6498809" y="1865802"/>
            <a:ext cx="1379720" cy="150353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cxnSpLocks/>
            <a:stCxn id="73" idx="1"/>
            <a:endCxn id="30" idx="6"/>
          </p:cNvCxnSpPr>
          <p:nvPr/>
        </p:nvCxnSpPr>
        <p:spPr>
          <a:xfrm flipH="1" flipV="1">
            <a:off x="5949131" y="3271467"/>
            <a:ext cx="1773794" cy="456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8676820" y="2816556"/>
            <a:ext cx="649725" cy="57193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cxnSpLocks/>
          </p:cNvCxnSpPr>
          <p:nvPr/>
        </p:nvCxnSpPr>
        <p:spPr>
          <a:xfrm flipH="1">
            <a:off x="6342556" y="4012390"/>
            <a:ext cx="1434796" cy="574575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/>
          </p:cNvCxnSpPr>
          <p:nvPr/>
        </p:nvCxnSpPr>
        <p:spPr>
          <a:xfrm flipH="1">
            <a:off x="8811685" y="3797815"/>
            <a:ext cx="2616659" cy="51973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cxnSpLocks/>
            <a:endCxn id="79" idx="6"/>
          </p:cNvCxnSpPr>
          <p:nvPr/>
        </p:nvCxnSpPr>
        <p:spPr>
          <a:xfrm flipH="1">
            <a:off x="2890668" y="3226688"/>
            <a:ext cx="2766510" cy="223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e 65"/>
          <p:cNvGrpSpPr/>
          <p:nvPr/>
        </p:nvGrpSpPr>
        <p:grpSpPr>
          <a:xfrm>
            <a:off x="4949366" y="2741039"/>
            <a:ext cx="999765" cy="1060856"/>
            <a:chOff x="256490" y="2701286"/>
            <a:chExt cx="848497" cy="828789"/>
          </a:xfrm>
        </p:grpSpPr>
        <p:sp>
          <p:nvSpPr>
            <p:cNvPr id="30" name="Ellipse 29"/>
            <p:cNvSpPr/>
            <p:nvPr/>
          </p:nvSpPr>
          <p:spPr>
            <a:xfrm>
              <a:off x="256490" y="2701286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19696" y="2915625"/>
              <a:ext cx="709073" cy="312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Histoire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502221" y="229299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Plan de la présentation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10354472" y="3221555"/>
            <a:ext cx="1099750" cy="1169772"/>
            <a:chOff x="3518453" y="2854413"/>
            <a:chExt cx="1099750" cy="1169772"/>
          </a:xfrm>
        </p:grpSpPr>
        <p:sp>
          <p:nvSpPr>
            <p:cNvPr id="13" name="Ellipse 12"/>
            <p:cNvSpPr/>
            <p:nvPr/>
          </p:nvSpPr>
          <p:spPr>
            <a:xfrm>
              <a:off x="3518453" y="2854413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556583" y="3085356"/>
              <a:ext cx="1023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Ordres de grandeur</a:t>
              </a: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3297517" y="2689237"/>
            <a:ext cx="991006" cy="1073213"/>
            <a:chOff x="256490" y="3714388"/>
            <a:chExt cx="848497" cy="828789"/>
          </a:xfrm>
        </p:grpSpPr>
        <p:sp>
          <p:nvSpPr>
            <p:cNvPr id="38" name="Ellipse 37"/>
            <p:cNvSpPr/>
            <p:nvPr/>
          </p:nvSpPr>
          <p:spPr>
            <a:xfrm>
              <a:off x="256490" y="371438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33322" y="3967582"/>
              <a:ext cx="681621" cy="30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Avenir</a:t>
              </a:r>
            </a:p>
          </p:txBody>
        </p:sp>
      </p:grpSp>
      <p:cxnSp>
        <p:nvCxnSpPr>
          <p:cNvPr id="41" name="Connecteur droit 40"/>
          <p:cNvCxnSpPr>
            <a:cxnSpLocks/>
          </p:cNvCxnSpPr>
          <p:nvPr/>
        </p:nvCxnSpPr>
        <p:spPr>
          <a:xfrm flipH="1">
            <a:off x="3894862" y="1934378"/>
            <a:ext cx="2545012" cy="5651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3835928" y="1353785"/>
            <a:ext cx="1309960" cy="1219078"/>
            <a:chOff x="2445390" y="789381"/>
            <a:chExt cx="1231253" cy="1259466"/>
          </a:xfrm>
        </p:grpSpPr>
        <p:sp>
          <p:nvSpPr>
            <p:cNvPr id="12" name="Ellipse 11"/>
            <p:cNvSpPr/>
            <p:nvPr/>
          </p:nvSpPr>
          <p:spPr>
            <a:xfrm>
              <a:off x="2478569" y="789381"/>
              <a:ext cx="1198074" cy="12594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445390" y="934317"/>
              <a:ext cx="1225981" cy="784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Formes d’énergie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898464" y="1333901"/>
            <a:ext cx="1486241" cy="1254995"/>
            <a:chOff x="8845659" y="2813567"/>
            <a:chExt cx="1437698" cy="1231212"/>
          </a:xfrm>
        </p:grpSpPr>
        <p:sp>
          <p:nvSpPr>
            <p:cNvPr id="29" name="Ellipse 28"/>
            <p:cNvSpPr/>
            <p:nvPr/>
          </p:nvSpPr>
          <p:spPr>
            <a:xfrm>
              <a:off x="8917729" y="2813567"/>
              <a:ext cx="1230125" cy="1231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845659" y="3200314"/>
              <a:ext cx="1437698" cy="392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Classifications</a:t>
              </a:r>
            </a:p>
          </p:txBody>
        </p:sp>
      </p:grpSp>
      <p:cxnSp>
        <p:nvCxnSpPr>
          <p:cNvPr id="46" name="Connecteur droit 45"/>
          <p:cNvCxnSpPr>
            <a:cxnSpLocks/>
            <a:stCxn id="21" idx="2"/>
            <a:endCxn id="36" idx="3"/>
          </p:cNvCxnSpPr>
          <p:nvPr/>
        </p:nvCxnSpPr>
        <p:spPr>
          <a:xfrm flipH="1">
            <a:off x="8861781" y="5944638"/>
            <a:ext cx="716699" cy="1173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8561084" y="4223461"/>
            <a:ext cx="1217708" cy="1206936"/>
            <a:chOff x="2492943" y="839011"/>
            <a:chExt cx="1099750" cy="1169772"/>
          </a:xfrm>
        </p:grpSpPr>
        <p:sp>
          <p:nvSpPr>
            <p:cNvPr id="48" name="Ellipse 47"/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531074" y="950415"/>
              <a:ext cx="1023489" cy="1051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dans le monde</a:t>
              </a: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5373874" y="4075072"/>
            <a:ext cx="1099750" cy="1169772"/>
            <a:chOff x="1616409" y="2804985"/>
            <a:chExt cx="1099750" cy="1169772"/>
          </a:xfrm>
        </p:grpSpPr>
        <p:sp>
          <p:nvSpPr>
            <p:cNvPr id="7" name="Ellipse 6"/>
            <p:cNvSpPr/>
            <p:nvPr/>
          </p:nvSpPr>
          <p:spPr>
            <a:xfrm>
              <a:off x="1616409" y="2804985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836510" y="3163748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Unités</a:t>
              </a:r>
            </a:p>
          </p:txBody>
        </p:sp>
      </p:grpSp>
      <p:sp>
        <p:nvSpPr>
          <p:cNvPr id="69" name="Espace réservé du numéro de diapositive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5167368" y="593353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195806" y="773548"/>
            <a:ext cx="81563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fossiles</a:t>
            </a:r>
          </a:p>
        </p:txBody>
      </p:sp>
      <p:sp>
        <p:nvSpPr>
          <p:cNvPr id="62" name="Ellipse 61"/>
          <p:cNvSpPr/>
          <p:nvPr/>
        </p:nvSpPr>
        <p:spPr>
          <a:xfrm>
            <a:off x="6180547" y="72330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210933" y="213426"/>
            <a:ext cx="81563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nucléaire</a:t>
            </a:r>
          </a:p>
        </p:txBody>
      </p:sp>
      <p:grpSp>
        <p:nvGrpSpPr>
          <p:cNvPr id="65" name="Groupe 64"/>
          <p:cNvGrpSpPr/>
          <p:nvPr/>
        </p:nvGrpSpPr>
        <p:grpSpPr>
          <a:xfrm>
            <a:off x="8904911" y="2142255"/>
            <a:ext cx="1099750" cy="1119345"/>
            <a:chOff x="8390772" y="1526060"/>
            <a:chExt cx="848497" cy="828789"/>
          </a:xfrm>
        </p:grpSpPr>
        <p:sp>
          <p:nvSpPr>
            <p:cNvPr id="68" name="Ellipse 67"/>
            <p:cNvSpPr/>
            <p:nvPr/>
          </p:nvSpPr>
          <p:spPr>
            <a:xfrm>
              <a:off x="8390772" y="1526060"/>
              <a:ext cx="848497" cy="828789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8396669" y="1526060"/>
              <a:ext cx="836703" cy="75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Acteurs de l’énergie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7722925" y="3214241"/>
            <a:ext cx="1088760" cy="1059074"/>
            <a:chOff x="5316164" y="3205615"/>
            <a:chExt cx="1088760" cy="1059074"/>
          </a:xfrm>
        </p:grpSpPr>
        <p:sp>
          <p:nvSpPr>
            <p:cNvPr id="72" name="Ellipse 71"/>
            <p:cNvSpPr/>
            <p:nvPr/>
          </p:nvSpPr>
          <p:spPr>
            <a:xfrm>
              <a:off x="5316164" y="3205615"/>
              <a:ext cx="1062529" cy="1059074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5316164" y="3519265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Définitions</a:t>
              </a:r>
            </a:p>
          </p:txBody>
        </p:sp>
      </p:grp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1FA3236-A941-D5B3-72AF-BF8855580E03}"/>
              </a:ext>
            </a:extLst>
          </p:cNvPr>
          <p:cNvCxnSpPr>
            <a:cxnSpLocks/>
          </p:cNvCxnSpPr>
          <p:nvPr/>
        </p:nvCxnSpPr>
        <p:spPr>
          <a:xfrm flipH="1">
            <a:off x="6005591" y="773548"/>
            <a:ext cx="208972" cy="14469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21A3F227-544A-AC00-A6B6-5125C2230D0F}"/>
              </a:ext>
            </a:extLst>
          </p:cNvPr>
          <p:cNvSpPr/>
          <p:nvPr/>
        </p:nvSpPr>
        <p:spPr>
          <a:xfrm>
            <a:off x="7423317" y="85343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E83A578-A62C-F9B6-3008-DCE0019156B2}"/>
              </a:ext>
            </a:extLst>
          </p:cNvPr>
          <p:cNvSpPr txBox="1"/>
          <p:nvPr/>
        </p:nvSpPr>
        <p:spPr>
          <a:xfrm>
            <a:off x="7390266" y="258904"/>
            <a:ext cx="9765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métaux stratégiques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EE007EE-0DE4-846B-9A4A-1A97A417A65A}"/>
              </a:ext>
            </a:extLst>
          </p:cNvPr>
          <p:cNvSpPr/>
          <p:nvPr/>
        </p:nvSpPr>
        <p:spPr>
          <a:xfrm>
            <a:off x="8731655" y="91095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A8FA500-CBA4-5EB3-58A4-87B094EBB975}"/>
              </a:ext>
            </a:extLst>
          </p:cNvPr>
          <p:cNvSpPr txBox="1"/>
          <p:nvPr/>
        </p:nvSpPr>
        <p:spPr>
          <a:xfrm>
            <a:off x="8698604" y="258904"/>
            <a:ext cx="9765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terres rares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4BD19176-916E-7DA1-C3C1-56962A29CB79}"/>
              </a:ext>
            </a:extLst>
          </p:cNvPr>
          <p:cNvCxnSpPr>
            <a:cxnSpLocks/>
            <a:endCxn id="62" idx="6"/>
          </p:cNvCxnSpPr>
          <p:nvPr/>
        </p:nvCxnSpPr>
        <p:spPr>
          <a:xfrm flipH="1">
            <a:off x="7056954" y="528617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4D567FC6-B757-1865-7614-6FA8C88984FF}"/>
              </a:ext>
            </a:extLst>
          </p:cNvPr>
          <p:cNvCxnSpPr>
            <a:cxnSpLocks/>
          </p:cNvCxnSpPr>
          <p:nvPr/>
        </p:nvCxnSpPr>
        <p:spPr>
          <a:xfrm flipH="1">
            <a:off x="8338016" y="550308"/>
            <a:ext cx="393639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F301BAC-8A02-90ED-FB19-9CF6DF40EE17}"/>
              </a:ext>
            </a:extLst>
          </p:cNvPr>
          <p:cNvGrpSpPr/>
          <p:nvPr/>
        </p:nvGrpSpPr>
        <p:grpSpPr>
          <a:xfrm>
            <a:off x="3289801" y="4012390"/>
            <a:ext cx="991006" cy="1073213"/>
            <a:chOff x="-21892" y="2926028"/>
            <a:chExt cx="848497" cy="828789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FC19E21F-8FCE-0458-F9AE-D154EE2BDA7C}"/>
                </a:ext>
              </a:extLst>
            </p:cNvPr>
            <p:cNvSpPr/>
            <p:nvPr/>
          </p:nvSpPr>
          <p:spPr>
            <a:xfrm>
              <a:off x="-21892" y="292602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FA11269-924F-13AE-74DE-5A5F210E9110}"/>
                </a:ext>
              </a:extLst>
            </p:cNvPr>
            <p:cNvSpPr txBox="1"/>
            <p:nvPr/>
          </p:nvSpPr>
          <p:spPr>
            <a:xfrm>
              <a:off x="10054" y="3235063"/>
              <a:ext cx="771475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Hydrogène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A27DC53C-DB18-4417-8F2D-68CF5A2F45AA}"/>
              </a:ext>
            </a:extLst>
          </p:cNvPr>
          <p:cNvGrpSpPr/>
          <p:nvPr/>
        </p:nvGrpSpPr>
        <p:grpSpPr>
          <a:xfrm>
            <a:off x="1935627" y="2797420"/>
            <a:ext cx="955041" cy="903232"/>
            <a:chOff x="380312" y="3698191"/>
            <a:chExt cx="848497" cy="828789"/>
          </a:xfrm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4F5139A7-6CD8-622F-7B1E-1DBFB34ECD78}"/>
                </a:ext>
              </a:extLst>
            </p:cNvPr>
            <p:cNvSpPr/>
            <p:nvPr/>
          </p:nvSpPr>
          <p:spPr>
            <a:xfrm>
              <a:off x="380312" y="3698191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AAB8BA7-04E4-B9F1-FA75-03ECC46B1EB2}"/>
                </a:ext>
              </a:extLst>
            </p:cNvPr>
            <p:cNvSpPr txBox="1"/>
            <p:nvPr/>
          </p:nvSpPr>
          <p:spPr>
            <a:xfrm>
              <a:off x="439455" y="3989063"/>
              <a:ext cx="681621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Fusion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88F2CA92-E932-6784-1EC8-706825FF007F}"/>
              </a:ext>
            </a:extLst>
          </p:cNvPr>
          <p:cNvGrpSpPr/>
          <p:nvPr/>
        </p:nvGrpSpPr>
        <p:grpSpPr>
          <a:xfrm>
            <a:off x="1886389" y="1390121"/>
            <a:ext cx="1099750" cy="1073213"/>
            <a:chOff x="227201" y="3726168"/>
            <a:chExt cx="941603" cy="828789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DD188741-AAB6-4D20-940B-69AD28C9675B}"/>
                </a:ext>
              </a:extLst>
            </p:cNvPr>
            <p:cNvSpPr/>
            <p:nvPr/>
          </p:nvSpPr>
          <p:spPr>
            <a:xfrm>
              <a:off x="284406" y="372616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7A513AAC-D398-D6A3-EF58-3BC09CF16CF4}"/>
                </a:ext>
              </a:extLst>
            </p:cNvPr>
            <p:cNvSpPr txBox="1"/>
            <p:nvPr/>
          </p:nvSpPr>
          <p:spPr>
            <a:xfrm>
              <a:off x="227201" y="4021670"/>
              <a:ext cx="941603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e-carburants</a:t>
              </a:r>
            </a:p>
          </p:txBody>
        </p:sp>
      </p:grp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CC7350DB-1378-FA72-F07B-6851641774F2}"/>
              </a:ext>
            </a:extLst>
          </p:cNvPr>
          <p:cNvCxnSpPr>
            <a:cxnSpLocks/>
          </p:cNvCxnSpPr>
          <p:nvPr/>
        </p:nvCxnSpPr>
        <p:spPr>
          <a:xfrm>
            <a:off x="3793020" y="3730808"/>
            <a:ext cx="0" cy="29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0557916B-8EFB-E068-B90B-802103912CDB}"/>
              </a:ext>
            </a:extLst>
          </p:cNvPr>
          <p:cNvCxnSpPr>
            <a:cxnSpLocks/>
            <a:stCxn id="38" idx="1"/>
            <a:endCxn id="83" idx="5"/>
          </p:cNvCxnSpPr>
          <p:nvPr/>
        </p:nvCxnSpPr>
        <p:spPr>
          <a:xfrm flipH="1" flipV="1">
            <a:off x="2799079" y="2306166"/>
            <a:ext cx="643567" cy="54023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B941CEF-37AE-A53D-4DAD-C0CD73ECC1FD}"/>
              </a:ext>
            </a:extLst>
          </p:cNvPr>
          <p:cNvGrpSpPr/>
          <p:nvPr/>
        </p:nvGrpSpPr>
        <p:grpSpPr>
          <a:xfrm>
            <a:off x="9578480" y="5341170"/>
            <a:ext cx="1217708" cy="1206936"/>
            <a:chOff x="2492943" y="839011"/>
            <a:chExt cx="1099750" cy="1169772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A8E747EA-7C7B-F04B-93B0-0B4D2C81AC4A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33240A8-4D50-9562-E2EE-F8B55BD7A4DE}"/>
                </a:ext>
              </a:extLst>
            </p:cNvPr>
            <p:cNvSpPr txBox="1"/>
            <p:nvPr/>
          </p:nvSpPr>
          <p:spPr>
            <a:xfrm>
              <a:off x="2569204" y="1060322"/>
              <a:ext cx="1023489" cy="68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en France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F6070D8-6D57-9B2B-495E-1501E84754CA}"/>
              </a:ext>
            </a:extLst>
          </p:cNvPr>
          <p:cNvGrpSpPr/>
          <p:nvPr/>
        </p:nvGrpSpPr>
        <p:grpSpPr>
          <a:xfrm>
            <a:off x="7802156" y="5503488"/>
            <a:ext cx="1059625" cy="942089"/>
            <a:chOff x="2444313" y="839011"/>
            <a:chExt cx="1194690" cy="1169772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82042CA-5D8E-58B8-4BF4-9DC4F240AA5E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8CC4868-7671-62B3-C42F-6EA01A5EB2DE}"/>
                </a:ext>
              </a:extLst>
            </p:cNvPr>
            <p:cNvSpPr txBox="1"/>
            <p:nvPr/>
          </p:nvSpPr>
          <p:spPr>
            <a:xfrm>
              <a:off x="2444313" y="1210270"/>
              <a:ext cx="1194690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Consommation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E54C5174-08EE-FCE9-3E02-1E12488CBE5A}"/>
              </a:ext>
            </a:extLst>
          </p:cNvPr>
          <p:cNvGrpSpPr/>
          <p:nvPr/>
        </p:nvGrpSpPr>
        <p:grpSpPr>
          <a:xfrm>
            <a:off x="6534546" y="5503488"/>
            <a:ext cx="975418" cy="942089"/>
            <a:chOff x="2492943" y="839011"/>
            <a:chExt cx="1099750" cy="1169772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34582BAA-59FE-4622-F727-87B63DA4DAEF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58855FB-BDB1-7F6F-3C45-042F0A580698}"/>
                </a:ext>
              </a:extLst>
            </p:cNvPr>
            <p:cNvSpPr txBox="1"/>
            <p:nvPr/>
          </p:nvSpPr>
          <p:spPr>
            <a:xfrm>
              <a:off x="2552084" y="1232816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Eolien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D2311694-39F2-AB34-FB69-774E9F31881D}"/>
              </a:ext>
            </a:extLst>
          </p:cNvPr>
          <p:cNvGrpSpPr/>
          <p:nvPr/>
        </p:nvGrpSpPr>
        <p:grpSpPr>
          <a:xfrm>
            <a:off x="5036490" y="5518021"/>
            <a:ext cx="1095978" cy="942089"/>
            <a:chOff x="2447597" y="839011"/>
            <a:chExt cx="1235677" cy="1169772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8584C274-4CE4-56E7-191C-E5EDD759254D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334DD2F3-A8FC-F0CD-B983-8BABBDF14C1D}"/>
                </a:ext>
              </a:extLst>
            </p:cNvPr>
            <p:cNvSpPr txBox="1"/>
            <p:nvPr/>
          </p:nvSpPr>
          <p:spPr>
            <a:xfrm>
              <a:off x="2447597" y="1232814"/>
              <a:ext cx="1235677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Photovoltaïque</a:t>
              </a:r>
            </a:p>
          </p:txBody>
        </p:sp>
      </p:grp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58FF7D99-E854-2FAD-E60E-E3AE1D4BF43F}"/>
              </a:ext>
            </a:extLst>
          </p:cNvPr>
          <p:cNvCxnSpPr>
            <a:cxnSpLocks/>
          </p:cNvCxnSpPr>
          <p:nvPr/>
        </p:nvCxnSpPr>
        <p:spPr>
          <a:xfrm flipH="1">
            <a:off x="7551017" y="5965561"/>
            <a:ext cx="298292" cy="1220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6F44EE3F-F2E5-0AAC-3013-70CABCEF83F7}"/>
              </a:ext>
            </a:extLst>
          </p:cNvPr>
          <p:cNvCxnSpPr>
            <a:cxnSpLocks/>
          </p:cNvCxnSpPr>
          <p:nvPr/>
        </p:nvCxnSpPr>
        <p:spPr>
          <a:xfrm flipH="1">
            <a:off x="6089338" y="5979266"/>
            <a:ext cx="402078" cy="979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CE572642-B44F-E3A6-AFB7-1BCC473ADBE5}"/>
              </a:ext>
            </a:extLst>
          </p:cNvPr>
          <p:cNvGrpSpPr/>
          <p:nvPr/>
        </p:nvGrpSpPr>
        <p:grpSpPr>
          <a:xfrm>
            <a:off x="10966513" y="4586965"/>
            <a:ext cx="975418" cy="942089"/>
            <a:chOff x="2492943" y="839011"/>
            <a:chExt cx="1099750" cy="1169772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E08E7525-4F6D-8489-5543-9173FE95D7B7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10A0BEA9-A076-0753-CCB9-37D070F56B1B}"/>
                </a:ext>
              </a:extLst>
            </p:cNvPr>
            <p:cNvSpPr txBox="1"/>
            <p:nvPr/>
          </p:nvSpPr>
          <p:spPr>
            <a:xfrm>
              <a:off x="2552084" y="1232816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PPE</a:t>
              </a:r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EDC1D3E-83CF-F0D1-9A35-2ED568A74D5E}"/>
              </a:ext>
            </a:extLst>
          </p:cNvPr>
          <p:cNvCxnSpPr>
            <a:cxnSpLocks/>
          </p:cNvCxnSpPr>
          <p:nvPr/>
        </p:nvCxnSpPr>
        <p:spPr>
          <a:xfrm flipH="1">
            <a:off x="10662120" y="5307673"/>
            <a:ext cx="356848" cy="26575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464092FA-D259-DA97-2FD6-F0927D7CAD42}"/>
              </a:ext>
            </a:extLst>
          </p:cNvPr>
          <p:cNvGrpSpPr/>
          <p:nvPr/>
        </p:nvGrpSpPr>
        <p:grpSpPr>
          <a:xfrm>
            <a:off x="9992368" y="85343"/>
            <a:ext cx="976525" cy="956527"/>
            <a:chOff x="6217736" y="966587"/>
            <a:chExt cx="941603" cy="828789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98BE6142-A3DF-CA4E-8FA7-CC987D9BB156}"/>
                </a:ext>
              </a:extLst>
            </p:cNvPr>
            <p:cNvSpPr/>
            <p:nvPr/>
          </p:nvSpPr>
          <p:spPr>
            <a:xfrm>
              <a:off x="6283277" y="966587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4D0DA19-5C08-BC82-5C9D-215ED295D7D5}"/>
                </a:ext>
              </a:extLst>
            </p:cNvPr>
            <p:cNvSpPr txBox="1"/>
            <p:nvPr/>
          </p:nvSpPr>
          <p:spPr>
            <a:xfrm>
              <a:off x="6217736" y="1259594"/>
              <a:ext cx="941603" cy="237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Stockage</a:t>
              </a:r>
            </a:p>
          </p:txBody>
        </p:sp>
      </p:grp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FCF52754-334B-9F73-A69F-5099018865DE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9651687" y="563607"/>
            <a:ext cx="408655" cy="244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2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1123406" y="-1010093"/>
            <a:ext cx="9265920" cy="9122735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109834" y="166277"/>
            <a:ext cx="3432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acteurs de l’énergie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49F0A5-A67E-CB28-4CF5-EEB27CFDDF60}"/>
              </a:ext>
            </a:extLst>
          </p:cNvPr>
          <p:cNvSpPr txBox="1"/>
          <p:nvPr/>
        </p:nvSpPr>
        <p:spPr>
          <a:xfrm>
            <a:off x="4430995" y="709490"/>
            <a:ext cx="296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Les entreprises majeures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31E5A9C-0071-04F5-2513-85D849528A34}"/>
              </a:ext>
            </a:extLst>
          </p:cNvPr>
          <p:cNvSpPr/>
          <p:nvPr/>
        </p:nvSpPr>
        <p:spPr>
          <a:xfrm>
            <a:off x="2230004" y="5565283"/>
            <a:ext cx="7976442" cy="12597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Les entreprises de l’énergie, socle de l’économie mondiale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5 des 10 plus grandes entreprises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Entreprises américaines et chinoises dominent le secteur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Compagnies pétrolières et gazières restent les plus importantes en chiffre d’affaires et en effectifs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Bahnschrift Light SemiCondensed" panose="020B0502040204020203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1D21A2-71DC-77AA-559D-5A5728A12F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54" y="1206800"/>
            <a:ext cx="8446242" cy="4444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1251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133599" y="-354226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58894" y="69878"/>
            <a:ext cx="3432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acteurs de l’énergie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45626" y="63408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49F0A5-A67E-CB28-4CF5-EEB27CFDDF60}"/>
              </a:ext>
            </a:extLst>
          </p:cNvPr>
          <p:cNvSpPr txBox="1"/>
          <p:nvPr/>
        </p:nvSpPr>
        <p:spPr>
          <a:xfrm>
            <a:off x="4419357" y="619245"/>
            <a:ext cx="296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Les entreprises françaises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E687F52-0B6B-3144-D02D-F4DED12A37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66" y="1533979"/>
            <a:ext cx="1223918" cy="103092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86B657F-2173-B03B-B698-5642D6CC9A7A}"/>
              </a:ext>
            </a:extLst>
          </p:cNvPr>
          <p:cNvSpPr txBox="1"/>
          <p:nvPr/>
        </p:nvSpPr>
        <p:spPr>
          <a:xfrm>
            <a:off x="3689034" y="1371764"/>
            <a:ext cx="5921691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8ème capitalisation boursière dans le secteur pétrolier et gazier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903 filiales dans le monde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16400 stations services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3 raffineries en France et participation dans 19 raffineries dans le monde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082138F-C270-B5AA-1307-FE6D7C2D48CA}"/>
              </a:ext>
            </a:extLst>
          </p:cNvPr>
          <p:cNvSpPr txBox="1"/>
          <p:nvPr/>
        </p:nvSpPr>
        <p:spPr>
          <a:xfrm>
            <a:off x="3916018" y="3147370"/>
            <a:ext cx="4791809" cy="120032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11 filiales dont Enedis, RTE,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Dakia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et Framatome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40 millions d’abonnés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116,9 GW installés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431,7 TWh de production électrique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D00A7421-A65C-49B0-20FD-AFAB6B9F46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26" y="3350829"/>
            <a:ext cx="1404661" cy="5977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5F48B16-0BC3-5046-2B45-8B4BD7D34A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41" y="5173474"/>
            <a:ext cx="1327255" cy="4757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125E3FB-08DC-3F05-70B3-16D2097681CF}"/>
              </a:ext>
            </a:extLst>
          </p:cNvPr>
          <p:cNvSpPr txBox="1"/>
          <p:nvPr/>
        </p:nvSpPr>
        <p:spPr>
          <a:xfrm>
            <a:off x="4419357" y="4811431"/>
            <a:ext cx="5759390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Née de la fusion en 2008 de Gaz de France et de Suez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Devient Engie en 2015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27 filiales don GRDF, GRT Gaz et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Storengy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102,7 GW installés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420 TWh de production électrique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7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A39A-C443-2F76-F3AA-E7F91E679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62D13E5-6C7C-6B7E-A9E2-DED6049A0D10}"/>
              </a:ext>
            </a:extLst>
          </p:cNvPr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A44E151A-B542-5D84-6B08-7B800E8D39FD}"/>
              </a:ext>
            </a:extLst>
          </p:cNvPr>
          <p:cNvSpPr/>
          <p:nvPr/>
        </p:nvSpPr>
        <p:spPr>
          <a:xfrm>
            <a:off x="2133599" y="-354226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D6DD9B-1F35-D502-6BDF-3FDF108AEAE1}"/>
              </a:ext>
            </a:extLst>
          </p:cNvPr>
          <p:cNvSpPr txBox="1"/>
          <p:nvPr/>
        </p:nvSpPr>
        <p:spPr>
          <a:xfrm>
            <a:off x="3754692" y="82737"/>
            <a:ext cx="3432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acteurs de l’énergie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CDAC90-03B9-CD88-1AAB-BF38EFD4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54847F-AC1B-6486-8A3F-6F27BEF43D88}"/>
              </a:ext>
            </a:extLst>
          </p:cNvPr>
          <p:cNvSpPr txBox="1"/>
          <p:nvPr/>
        </p:nvSpPr>
        <p:spPr>
          <a:xfrm>
            <a:off x="4075853" y="625950"/>
            <a:ext cx="296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Les organismes de référence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9ECE4E9-0385-7DC3-42A0-5E3A7810BD01}"/>
              </a:ext>
            </a:extLst>
          </p:cNvPr>
          <p:cNvSpPr txBox="1"/>
          <p:nvPr/>
        </p:nvSpPr>
        <p:spPr>
          <a:xfrm>
            <a:off x="2698376" y="2913529"/>
            <a:ext cx="2097742" cy="67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72C3A85-01B9-44A5-F314-807B9068D8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53" y="1175654"/>
            <a:ext cx="1354720" cy="76493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12B994-3262-8EF9-25ED-2047BF0584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43" y="2139004"/>
            <a:ext cx="743643" cy="829128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3313603" y="1275365"/>
            <a:ext cx="1266475" cy="121106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 flipV="1">
            <a:off x="2872167" y="1079674"/>
            <a:ext cx="614972" cy="43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91852" y="1694908"/>
            <a:ext cx="130997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Internationaux</a:t>
            </a:r>
          </a:p>
        </p:txBody>
      </p:sp>
      <p:cxnSp>
        <p:nvCxnSpPr>
          <p:cNvPr id="25" name="Connecteur droit 24"/>
          <p:cNvCxnSpPr/>
          <p:nvPr/>
        </p:nvCxnSpPr>
        <p:spPr>
          <a:xfrm flipH="1" flipV="1">
            <a:off x="2133599" y="3131580"/>
            <a:ext cx="1077420" cy="23722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3946839" y="6255232"/>
            <a:ext cx="567608" cy="2777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3121454" y="3019466"/>
            <a:ext cx="1266475" cy="121106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62707" y="3163335"/>
            <a:ext cx="983967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Inter-gouvernementaux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CF47A0D1-F3C9-92AE-10FA-FFA4B04BB9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25" y="3220944"/>
            <a:ext cx="1169941" cy="704099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819DB7D5-BF14-BEE1-D28D-A7C79BA25C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39" y="4421924"/>
            <a:ext cx="807363" cy="34276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59ECFAA-19D3-08C0-EEDF-46520D7FFD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75" y="4538271"/>
            <a:ext cx="1882909" cy="87367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5C9D5B77-9E37-8092-BCCB-5B5F855BE4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37" y="5709994"/>
            <a:ext cx="1795330" cy="883351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4389947" y="5321927"/>
            <a:ext cx="1266475" cy="121106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34321" y="5711988"/>
            <a:ext cx="95410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Nationaux</a:t>
            </a:r>
          </a:p>
        </p:txBody>
      </p:sp>
    </p:spTree>
    <p:extLst>
      <p:ext uri="{BB962C8B-B14F-4D97-AF65-F5344CB8AC3E}">
        <p14:creationId xmlns:p14="http://schemas.microsoft.com/office/powerpoint/2010/main" val="38049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A39A-C443-2F76-F3AA-E7F91E679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62D13E5-6C7C-6B7E-A9E2-DED6049A0D10}"/>
              </a:ext>
            </a:extLst>
          </p:cNvPr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A44E151A-B542-5D84-6B08-7B800E8D39FD}"/>
              </a:ext>
            </a:extLst>
          </p:cNvPr>
          <p:cNvSpPr/>
          <p:nvPr/>
        </p:nvSpPr>
        <p:spPr>
          <a:xfrm>
            <a:off x="2133599" y="-354226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D6DD9B-1F35-D502-6BDF-3FDF108AEAE1}"/>
              </a:ext>
            </a:extLst>
          </p:cNvPr>
          <p:cNvSpPr txBox="1"/>
          <p:nvPr/>
        </p:nvSpPr>
        <p:spPr>
          <a:xfrm>
            <a:off x="3754692" y="82737"/>
            <a:ext cx="3432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acteurs de l’énergie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CDAC90-03B9-CD88-1AAB-BF38EFD4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54847F-AC1B-6486-8A3F-6F27BEF43D88}"/>
              </a:ext>
            </a:extLst>
          </p:cNvPr>
          <p:cNvSpPr txBox="1"/>
          <p:nvPr/>
        </p:nvSpPr>
        <p:spPr>
          <a:xfrm>
            <a:off x="4075853" y="625950"/>
            <a:ext cx="296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Les organismes de référence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9ECE4E9-0385-7DC3-42A0-5E3A7810BD01}"/>
              </a:ext>
            </a:extLst>
          </p:cNvPr>
          <p:cNvSpPr txBox="1"/>
          <p:nvPr/>
        </p:nvSpPr>
        <p:spPr>
          <a:xfrm>
            <a:off x="2698376" y="2913529"/>
            <a:ext cx="2097742" cy="67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0438585-0B9C-3EEC-299A-EFF7CD558DE0}"/>
              </a:ext>
            </a:extLst>
          </p:cNvPr>
          <p:cNvSpPr txBox="1"/>
          <p:nvPr/>
        </p:nvSpPr>
        <p:spPr>
          <a:xfrm>
            <a:off x="8378589" y="1618009"/>
            <a:ext cx="1293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Hydrocarbones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72C3A85-01B9-44A5-F314-807B9068D8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53" y="1175654"/>
            <a:ext cx="1354720" cy="76493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6A97A9A-754F-5485-1830-4E974D9A72C3}"/>
              </a:ext>
            </a:extLst>
          </p:cNvPr>
          <p:cNvSpPr txBox="1"/>
          <p:nvPr/>
        </p:nvSpPr>
        <p:spPr>
          <a:xfrm>
            <a:off x="9203488" y="744995"/>
            <a:ext cx="296731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Créé en 1988 sous l'égide de l'Organisation météorologique mondiale (OMM) et du Programme des Nations unies pour l'environnement (PNUE) à la suite d'une initiative politique internationale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Ouvert aux 195 pays membres de l’ONU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D12B994-3262-8EF9-25ED-2047BF0584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43" y="2139004"/>
            <a:ext cx="743643" cy="82912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F1FD105-A994-899A-A817-C63A4D73DE8E}"/>
              </a:ext>
            </a:extLst>
          </p:cNvPr>
          <p:cNvSpPr txBox="1"/>
          <p:nvPr/>
        </p:nvSpPr>
        <p:spPr>
          <a:xfrm>
            <a:off x="5567933" y="2425081"/>
            <a:ext cx="2458277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International Atomic Energy Agency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En français Agence internationale de l'énergie atomique (AIEA)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A6285BA-19D7-5D4B-F8BA-71E3EC941ADE}"/>
              </a:ext>
            </a:extLst>
          </p:cNvPr>
          <p:cNvSpPr txBox="1"/>
          <p:nvPr/>
        </p:nvSpPr>
        <p:spPr>
          <a:xfrm>
            <a:off x="7502932" y="3030206"/>
            <a:ext cx="285134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Organisation de l'ONU fondée en 1957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Cherche à promouvoir les usages pacifiques de l'énergie nucléaire et à limiter le développement de ses applications militaires</a:t>
            </a:r>
          </a:p>
        </p:txBody>
      </p:sp>
      <p:sp>
        <p:nvSpPr>
          <p:cNvPr id="22" name="Ellipse 21"/>
          <p:cNvSpPr/>
          <p:nvPr/>
        </p:nvSpPr>
        <p:spPr>
          <a:xfrm>
            <a:off x="3313603" y="1275365"/>
            <a:ext cx="1266475" cy="121106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 flipV="1">
            <a:off x="2872167" y="1079674"/>
            <a:ext cx="614972" cy="43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91852" y="1694908"/>
            <a:ext cx="130997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Internationaux</a:t>
            </a:r>
          </a:p>
        </p:txBody>
      </p:sp>
      <p:cxnSp>
        <p:nvCxnSpPr>
          <p:cNvPr id="25" name="Connecteur droit 24"/>
          <p:cNvCxnSpPr/>
          <p:nvPr/>
        </p:nvCxnSpPr>
        <p:spPr>
          <a:xfrm flipH="1" flipV="1">
            <a:off x="2133599" y="3131580"/>
            <a:ext cx="1077420" cy="23722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3121454" y="3019466"/>
            <a:ext cx="1266475" cy="121106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62707" y="3163335"/>
            <a:ext cx="983967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Inter-gouvernementaux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BBE6311-0AB4-97ED-AF83-C617C23A7EC3}"/>
              </a:ext>
            </a:extLst>
          </p:cNvPr>
          <p:cNvSpPr txBox="1"/>
          <p:nvPr/>
        </p:nvSpPr>
        <p:spPr>
          <a:xfrm>
            <a:off x="6489051" y="1175654"/>
            <a:ext cx="2764553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Groupe d'experts intergouvernemental sur l’évolution du climat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En anglais IPCC (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Intergovernmental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panel on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climate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change)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 flipH="1">
            <a:off x="3946839" y="6255232"/>
            <a:ext cx="567608" cy="2777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>
            <a:off x="4389947" y="5321927"/>
            <a:ext cx="1266475" cy="121106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34321" y="5711988"/>
            <a:ext cx="95410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Nationaux</a:t>
            </a:r>
          </a:p>
        </p:txBody>
      </p:sp>
    </p:spTree>
    <p:extLst>
      <p:ext uri="{BB962C8B-B14F-4D97-AF65-F5344CB8AC3E}">
        <p14:creationId xmlns:p14="http://schemas.microsoft.com/office/powerpoint/2010/main" val="322293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A39A-C443-2F76-F3AA-E7F91E679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62D13E5-6C7C-6B7E-A9E2-DED6049A0D10}"/>
              </a:ext>
            </a:extLst>
          </p:cNvPr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A44E151A-B542-5D84-6B08-7B800E8D39FD}"/>
              </a:ext>
            </a:extLst>
          </p:cNvPr>
          <p:cNvSpPr/>
          <p:nvPr/>
        </p:nvSpPr>
        <p:spPr>
          <a:xfrm>
            <a:off x="2133599" y="-354226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D6DD9B-1F35-D502-6BDF-3FDF108AEAE1}"/>
              </a:ext>
            </a:extLst>
          </p:cNvPr>
          <p:cNvSpPr txBox="1"/>
          <p:nvPr/>
        </p:nvSpPr>
        <p:spPr>
          <a:xfrm>
            <a:off x="3754692" y="82737"/>
            <a:ext cx="3432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acteurs de l’énergie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CDAC90-03B9-CD88-1AAB-BF38EFD4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54847F-AC1B-6486-8A3F-6F27BEF43D88}"/>
              </a:ext>
            </a:extLst>
          </p:cNvPr>
          <p:cNvSpPr txBox="1"/>
          <p:nvPr/>
        </p:nvSpPr>
        <p:spPr>
          <a:xfrm>
            <a:off x="4075853" y="625950"/>
            <a:ext cx="296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Les organismes de référence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9ECE4E9-0385-7DC3-42A0-5E3A7810BD01}"/>
              </a:ext>
            </a:extLst>
          </p:cNvPr>
          <p:cNvSpPr txBox="1"/>
          <p:nvPr/>
        </p:nvSpPr>
        <p:spPr>
          <a:xfrm>
            <a:off x="2698376" y="2913529"/>
            <a:ext cx="2097742" cy="67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72C3A85-01B9-44A5-F314-807B9068D8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53" y="1175654"/>
            <a:ext cx="1354720" cy="76493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12B994-3262-8EF9-25ED-2047BF0584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43" y="2139004"/>
            <a:ext cx="743643" cy="829128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3313603" y="1275365"/>
            <a:ext cx="1266475" cy="121106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 flipV="1">
            <a:off x="2872167" y="1079674"/>
            <a:ext cx="614972" cy="43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91852" y="1694908"/>
            <a:ext cx="130997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Internationaux</a:t>
            </a:r>
          </a:p>
        </p:txBody>
      </p:sp>
      <p:cxnSp>
        <p:nvCxnSpPr>
          <p:cNvPr id="25" name="Connecteur droit 24"/>
          <p:cNvCxnSpPr/>
          <p:nvPr/>
        </p:nvCxnSpPr>
        <p:spPr>
          <a:xfrm flipH="1" flipV="1">
            <a:off x="2133599" y="3131580"/>
            <a:ext cx="1077420" cy="23722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3121454" y="3019466"/>
            <a:ext cx="1266475" cy="121106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62707" y="3163335"/>
            <a:ext cx="983967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Inter-gouvernementaux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CF47A0D1-F3C9-92AE-10FA-FFA4B04BB9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25" y="3220944"/>
            <a:ext cx="1169941" cy="704099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734AE1CB-794D-88DA-5978-6E0D4B3F055C}"/>
              </a:ext>
            </a:extLst>
          </p:cNvPr>
          <p:cNvSpPr txBox="1"/>
          <p:nvPr/>
        </p:nvSpPr>
        <p:spPr>
          <a:xfrm>
            <a:off x="8058226" y="3281781"/>
            <a:ext cx="4237637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Organisation fondée en 1960 par 5 pays : Arabie saoudite, Koweït, Irak, Iran et Venezuela.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Aujourd'hui 13 pays : Algérie, Angola, Arabie saoudite, Congo, Gabon, Guinée équatoriale, Iran, Irak, Koweït, Libye, Nigéria, Émirats arabes unis et Venezuela.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En 2016 : Accord avec 11 pays dont la Russie pour réduire l’offre globale de pétrole et faire remonter les prix (OPEP+)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819DB7D5-BF14-BEE1-D28D-A7C79BA25C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39" y="4421924"/>
            <a:ext cx="807363" cy="342768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FBEB77E2-9013-C75E-C1C4-0769E505D59A}"/>
              </a:ext>
            </a:extLst>
          </p:cNvPr>
          <p:cNvSpPr txBox="1"/>
          <p:nvPr/>
        </p:nvSpPr>
        <p:spPr>
          <a:xfrm>
            <a:off x="4826464" y="4294482"/>
            <a:ext cx="229057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IEA (International Energy Agency)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En français AIE (Agence internationale de l'énergie) 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AE02C03B-8AE3-2805-0B81-D4074F989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655" y="4795956"/>
            <a:ext cx="5055799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Agence autonome de l’OCDE (Organisation de coopération et de Développement Economique) fondée en 1974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31 États membres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Gestion coordonnée des réserves stratégiques de pétrole et des produits pétroliers des États membres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Publie le World Energy Outlook (WEO) et des rapports très suivis de perspectives sur les marchés du pétrole, du gaz du charbon, des énergies renouvelables et de l'efficacité énergétique.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71E6F0B-CC4E-8EE7-6FB5-8274207F6EAC}"/>
              </a:ext>
            </a:extLst>
          </p:cNvPr>
          <p:cNvSpPr txBox="1"/>
          <p:nvPr/>
        </p:nvSpPr>
        <p:spPr>
          <a:xfrm>
            <a:off x="5847586" y="3183879"/>
            <a:ext cx="2290574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Organization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of Petroleum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Exporting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Countries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En français OPEP (Organisation des Pays Exportateurs de Pétrole)</a:t>
            </a: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3946839" y="6255232"/>
            <a:ext cx="567608" cy="2777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4389947" y="5321927"/>
            <a:ext cx="1266475" cy="121106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34321" y="5711988"/>
            <a:ext cx="95410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Nationaux</a:t>
            </a:r>
          </a:p>
        </p:txBody>
      </p:sp>
    </p:spTree>
    <p:extLst>
      <p:ext uri="{BB962C8B-B14F-4D97-AF65-F5344CB8AC3E}">
        <p14:creationId xmlns:p14="http://schemas.microsoft.com/office/powerpoint/2010/main" val="166421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A39A-C443-2F76-F3AA-E7F91E679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62D13E5-6C7C-6B7E-A9E2-DED6049A0D10}"/>
              </a:ext>
            </a:extLst>
          </p:cNvPr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A44E151A-B542-5D84-6B08-7B800E8D39FD}"/>
              </a:ext>
            </a:extLst>
          </p:cNvPr>
          <p:cNvSpPr/>
          <p:nvPr/>
        </p:nvSpPr>
        <p:spPr>
          <a:xfrm>
            <a:off x="2133599" y="-354226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D6DD9B-1F35-D502-6BDF-3FDF108AEAE1}"/>
              </a:ext>
            </a:extLst>
          </p:cNvPr>
          <p:cNvSpPr txBox="1"/>
          <p:nvPr/>
        </p:nvSpPr>
        <p:spPr>
          <a:xfrm>
            <a:off x="3754692" y="82737"/>
            <a:ext cx="3432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acteurs de l’énergie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CDAC90-03B9-CD88-1AAB-BF38EFD4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54847F-AC1B-6486-8A3F-6F27BEF43D88}"/>
              </a:ext>
            </a:extLst>
          </p:cNvPr>
          <p:cNvSpPr txBox="1"/>
          <p:nvPr/>
        </p:nvSpPr>
        <p:spPr>
          <a:xfrm>
            <a:off x="4075853" y="625950"/>
            <a:ext cx="296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Les organismes de référence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9ECE4E9-0385-7DC3-42A0-5E3A7810BD01}"/>
              </a:ext>
            </a:extLst>
          </p:cNvPr>
          <p:cNvSpPr txBox="1"/>
          <p:nvPr/>
        </p:nvSpPr>
        <p:spPr>
          <a:xfrm>
            <a:off x="2698376" y="2913529"/>
            <a:ext cx="2097742" cy="67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72C3A85-01B9-44A5-F314-807B9068D8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53" y="1175654"/>
            <a:ext cx="1354720" cy="76493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12B994-3262-8EF9-25ED-2047BF0584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43" y="2139004"/>
            <a:ext cx="743643" cy="829128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3313603" y="1275365"/>
            <a:ext cx="1266475" cy="121106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 flipV="1">
            <a:off x="2872167" y="1079674"/>
            <a:ext cx="614972" cy="43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91852" y="1694908"/>
            <a:ext cx="130997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Internationaux</a:t>
            </a:r>
          </a:p>
        </p:txBody>
      </p:sp>
      <p:cxnSp>
        <p:nvCxnSpPr>
          <p:cNvPr id="25" name="Connecteur droit 24"/>
          <p:cNvCxnSpPr/>
          <p:nvPr/>
        </p:nvCxnSpPr>
        <p:spPr>
          <a:xfrm flipH="1" flipV="1">
            <a:off x="2133599" y="3131580"/>
            <a:ext cx="1077420" cy="23722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3946839" y="6255232"/>
            <a:ext cx="567608" cy="2777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3121454" y="3019466"/>
            <a:ext cx="1266475" cy="121106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62707" y="3163335"/>
            <a:ext cx="983967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Inter-gouvernementaux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CF47A0D1-F3C9-92AE-10FA-FFA4B04BB9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25" y="3220944"/>
            <a:ext cx="1169941" cy="704099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819DB7D5-BF14-BEE1-D28D-A7C79BA25C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39" y="4421924"/>
            <a:ext cx="807363" cy="34276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59ECFAA-19D3-08C0-EEDF-46520D7FFD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75" y="4538271"/>
            <a:ext cx="1882909" cy="873670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CB451907-83C1-D1E3-F592-4D2CC94EC2CB}"/>
              </a:ext>
            </a:extLst>
          </p:cNvPr>
          <p:cNvSpPr txBox="1"/>
          <p:nvPr/>
        </p:nvSpPr>
        <p:spPr>
          <a:xfrm>
            <a:off x="8157504" y="4329077"/>
            <a:ext cx="410929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Autorité administrative indépendante française créée en 2000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Bahnschrift Light SemiCondensed" panose="020B0502040204020203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Veille au bon fonctionnement du marché de l'énergie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Arbitre les différends entre les utilisateurs et les exploitants, en suivant les objectifs de la politique énergétique nationale pour le gaz et l'électricité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DD4DCEB-BBF3-EC3F-F3E4-346DC0309F6C}"/>
              </a:ext>
            </a:extLst>
          </p:cNvPr>
          <p:cNvSpPr txBox="1"/>
          <p:nvPr/>
        </p:nvSpPr>
        <p:spPr>
          <a:xfrm>
            <a:off x="6714965" y="4679950"/>
            <a:ext cx="1467193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Commission de régulation de l’énergie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5C9D5B77-9E37-8092-BCCB-5B5F855BE4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37" y="5709994"/>
            <a:ext cx="1795330" cy="883351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6212C4F6-B1DA-2294-956A-5F2F19F88966}"/>
              </a:ext>
            </a:extLst>
          </p:cNvPr>
          <p:cNvSpPr txBox="1"/>
          <p:nvPr/>
        </p:nvSpPr>
        <p:spPr>
          <a:xfrm>
            <a:off x="8909494" y="5577682"/>
            <a:ext cx="305593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EPIC français créé en 1991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Participe à la construction des politiques nationales et locales de transition écologique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1000 collaborateurs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29 implantations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6322050-5D16-D137-730E-88D1DC16CA0E}"/>
              </a:ext>
            </a:extLst>
          </p:cNvPr>
          <p:cNvSpPr txBox="1"/>
          <p:nvPr/>
        </p:nvSpPr>
        <p:spPr>
          <a:xfrm>
            <a:off x="7479146" y="5717256"/>
            <a:ext cx="1464870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Agence de l'environnement et de la maîtrise de l'énergie</a:t>
            </a:r>
          </a:p>
        </p:txBody>
      </p:sp>
      <p:sp>
        <p:nvSpPr>
          <p:cNvPr id="26" name="Ellipse 25"/>
          <p:cNvSpPr/>
          <p:nvPr/>
        </p:nvSpPr>
        <p:spPr>
          <a:xfrm>
            <a:off x="4389947" y="5321927"/>
            <a:ext cx="1266475" cy="121106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34321" y="5711988"/>
            <a:ext cx="95410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Nationaux</a:t>
            </a:r>
          </a:p>
        </p:txBody>
      </p:sp>
    </p:spTree>
    <p:extLst>
      <p:ext uri="{BB962C8B-B14F-4D97-AF65-F5344CB8AC3E}">
        <p14:creationId xmlns:p14="http://schemas.microsoft.com/office/powerpoint/2010/main" val="5390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133599" y="-354226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48161" y="0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Définitions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4189" y="869645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L’énergie qu’est-ce que c’est 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C’est la propriété d’un système physique qui produit du travail ou une action (production de force mécanique ou dégagement de chaleur par exemple)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8983" y="19205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La quantité d’énergie fournie dépend de la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puissance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et du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temps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: 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3816722" y="2413358"/>
            <a:ext cx="3677527" cy="464499"/>
            <a:chOff x="2974333" y="2624690"/>
            <a:chExt cx="3677527" cy="464499"/>
          </a:xfrm>
        </p:grpSpPr>
        <p:sp>
          <p:nvSpPr>
            <p:cNvPr id="11" name="Rectangle : coins arrondis 6">
              <a:extLst>
                <a:ext uri="{FF2B5EF4-FFF2-40B4-BE49-F238E27FC236}">
                  <a16:creationId xmlns:a16="http://schemas.microsoft.com/office/drawing/2014/main" id="{64EDBB97-EB27-9A03-50A1-CA7E34896A6C}"/>
                </a:ext>
              </a:extLst>
            </p:cNvPr>
            <p:cNvSpPr/>
            <p:nvPr/>
          </p:nvSpPr>
          <p:spPr>
            <a:xfrm>
              <a:off x="2974333" y="2624690"/>
              <a:ext cx="3677527" cy="464499"/>
            </a:xfrm>
            <a:prstGeom prst="round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D3136E7-ED0F-78D8-9BE6-27AEB7294FBB}"/>
                </a:ext>
              </a:extLst>
            </p:cNvPr>
            <p:cNvSpPr txBox="1"/>
            <p:nvPr/>
          </p:nvSpPr>
          <p:spPr>
            <a:xfrm>
              <a:off x="2999743" y="2656884"/>
              <a:ext cx="3652117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Energie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= 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Puissance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x 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temps 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09566" y="3201076"/>
            <a:ext cx="6680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La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puissance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d’une machine est l’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énergie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 qu’elle fournit pendant une unité de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temps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: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4939" y="4740374"/>
            <a:ext cx="4639300" cy="1771494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319896" y="3514715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7E6E6">
                  <a:lumMod val="50000"/>
                </a:srgbClr>
              </a:buClr>
              <a:buSzPct val="100000"/>
              <a:buFont typeface="Wingdings" panose="05000000000000000000" pitchFamily="2" charset="2"/>
              <a:buChar char="ü"/>
              <a:tabLst>
                <a:tab pos="534988" algn="l"/>
                <a:tab pos="803275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Voiture de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80 kW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roulant à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100 km/h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consommant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6 l/h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d’essence</a:t>
            </a:r>
          </a:p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7E6E6">
                  <a:lumMod val="50000"/>
                </a:srgbClr>
              </a:buClr>
              <a:buSzPct val="100000"/>
              <a:buFont typeface="Wingdings" panose="05000000000000000000" pitchFamily="2" charset="2"/>
              <a:buChar char="ü"/>
              <a:tabLst>
                <a:tab pos="534988" algn="l"/>
                <a:tab pos="803275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Elle va consommer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12 l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en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2 h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et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18 l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en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3 h </a:t>
            </a:r>
          </a:p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7E6E6">
                  <a:lumMod val="50000"/>
                </a:srgbClr>
              </a:buClr>
              <a:buSzPct val="100000"/>
              <a:buFont typeface="Wingdings" panose="05000000000000000000" pitchFamily="2" charset="2"/>
              <a:buChar char="ü"/>
              <a:tabLst>
                <a:tab pos="534988" algn="l"/>
                <a:tab pos="803275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Sa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puissance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est constante mais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l’énergie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qu’elle produit et qui se traduit par sa consommation de carburant est proportionnelle au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temps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d’utilisation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7E6E6">
                  <a:lumMod val="50000"/>
                </a:srgbClr>
              </a:buClr>
              <a:buSzPct val="100000"/>
              <a:buFont typeface="Wingdings" panose="05000000000000000000" pitchFamily="2" charset="2"/>
              <a:buChar char="ü"/>
              <a:tabLst>
                <a:tab pos="534988" algn="l"/>
                <a:tab pos="803275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Elle va produire en 1 heure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80 kWh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288 MJ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>
            <a:cxnSpLocks/>
          </p:cNvCxnSpPr>
          <p:nvPr/>
        </p:nvCxnSpPr>
        <p:spPr>
          <a:xfrm flipH="1" flipV="1">
            <a:off x="6796744" y="3489637"/>
            <a:ext cx="25722" cy="58219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72" idx="1"/>
          </p:cNvCxnSpPr>
          <p:nvPr/>
        </p:nvCxnSpPr>
        <p:spPr>
          <a:xfrm flipH="1" flipV="1">
            <a:off x="4999193" y="1042842"/>
            <a:ext cx="1379720" cy="150353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cxnSpLocks/>
            <a:stCxn id="73" idx="1"/>
            <a:endCxn id="30" idx="6"/>
          </p:cNvCxnSpPr>
          <p:nvPr/>
        </p:nvCxnSpPr>
        <p:spPr>
          <a:xfrm flipH="1" flipV="1">
            <a:off x="4449515" y="2448507"/>
            <a:ext cx="1773794" cy="456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cxnSpLocks/>
          </p:cNvCxnSpPr>
          <p:nvPr/>
        </p:nvCxnSpPr>
        <p:spPr>
          <a:xfrm flipH="1">
            <a:off x="7262972" y="3608907"/>
            <a:ext cx="628119" cy="679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cxnSpLocks/>
          </p:cNvCxnSpPr>
          <p:nvPr/>
        </p:nvCxnSpPr>
        <p:spPr>
          <a:xfrm flipH="1">
            <a:off x="4946981" y="3189430"/>
            <a:ext cx="1330755" cy="289595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/>
          </p:cNvCxnSpPr>
          <p:nvPr/>
        </p:nvCxnSpPr>
        <p:spPr>
          <a:xfrm flipH="1">
            <a:off x="7223074" y="1822227"/>
            <a:ext cx="911036" cy="791952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cxnSpLocks/>
            <a:endCxn id="79" idx="6"/>
          </p:cNvCxnSpPr>
          <p:nvPr/>
        </p:nvCxnSpPr>
        <p:spPr>
          <a:xfrm flipH="1">
            <a:off x="1391052" y="2403728"/>
            <a:ext cx="2766510" cy="223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e 65"/>
          <p:cNvGrpSpPr/>
          <p:nvPr/>
        </p:nvGrpSpPr>
        <p:grpSpPr>
          <a:xfrm>
            <a:off x="3449750" y="1918079"/>
            <a:ext cx="999765" cy="1060856"/>
            <a:chOff x="256490" y="2701286"/>
            <a:chExt cx="848497" cy="828789"/>
          </a:xfrm>
        </p:grpSpPr>
        <p:sp>
          <p:nvSpPr>
            <p:cNvPr id="30" name="Ellipse 29"/>
            <p:cNvSpPr/>
            <p:nvPr/>
          </p:nvSpPr>
          <p:spPr>
            <a:xfrm>
              <a:off x="256490" y="2701286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19696" y="2915625"/>
              <a:ext cx="709073" cy="312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Histoire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8839856" y="136525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Plan de la présentation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7673230" y="1065104"/>
            <a:ext cx="1099750" cy="1169772"/>
            <a:chOff x="3518453" y="2854413"/>
            <a:chExt cx="1099750" cy="1169772"/>
          </a:xfrm>
        </p:grpSpPr>
        <p:sp>
          <p:nvSpPr>
            <p:cNvPr id="13" name="Ellipse 12"/>
            <p:cNvSpPr/>
            <p:nvPr/>
          </p:nvSpPr>
          <p:spPr>
            <a:xfrm>
              <a:off x="3518453" y="2854413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556583" y="3085356"/>
              <a:ext cx="1023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Ordres de grandeur</a:t>
              </a: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797901" y="1866277"/>
            <a:ext cx="991006" cy="1073213"/>
            <a:chOff x="256490" y="3714388"/>
            <a:chExt cx="848497" cy="828789"/>
          </a:xfrm>
        </p:grpSpPr>
        <p:sp>
          <p:nvSpPr>
            <p:cNvPr id="38" name="Ellipse 37"/>
            <p:cNvSpPr/>
            <p:nvPr/>
          </p:nvSpPr>
          <p:spPr>
            <a:xfrm>
              <a:off x="256490" y="371438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33322" y="3967582"/>
              <a:ext cx="681621" cy="30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Avenir</a:t>
              </a:r>
            </a:p>
          </p:txBody>
        </p:sp>
      </p:grpSp>
      <p:cxnSp>
        <p:nvCxnSpPr>
          <p:cNvPr id="41" name="Connecteur droit 40"/>
          <p:cNvCxnSpPr>
            <a:cxnSpLocks/>
          </p:cNvCxnSpPr>
          <p:nvPr/>
        </p:nvCxnSpPr>
        <p:spPr>
          <a:xfrm flipH="1">
            <a:off x="2395246" y="1111418"/>
            <a:ext cx="2545012" cy="5651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2336312" y="530825"/>
            <a:ext cx="1309960" cy="1219078"/>
            <a:chOff x="2445390" y="789381"/>
            <a:chExt cx="1231253" cy="1259466"/>
          </a:xfrm>
        </p:grpSpPr>
        <p:sp>
          <p:nvSpPr>
            <p:cNvPr id="12" name="Ellipse 11"/>
            <p:cNvSpPr/>
            <p:nvPr/>
          </p:nvSpPr>
          <p:spPr>
            <a:xfrm>
              <a:off x="2478569" y="789381"/>
              <a:ext cx="1198074" cy="12594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445390" y="934317"/>
              <a:ext cx="1225981" cy="784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Formes d’énergie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398848" y="529229"/>
            <a:ext cx="1486241" cy="1254995"/>
            <a:chOff x="8845659" y="2813567"/>
            <a:chExt cx="1437698" cy="1231212"/>
          </a:xfrm>
        </p:grpSpPr>
        <p:sp>
          <p:nvSpPr>
            <p:cNvPr id="29" name="Ellipse 28"/>
            <p:cNvSpPr/>
            <p:nvPr/>
          </p:nvSpPr>
          <p:spPr>
            <a:xfrm>
              <a:off x="8917729" y="2813567"/>
              <a:ext cx="1230125" cy="1231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845659" y="3200314"/>
              <a:ext cx="1437698" cy="392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Classifications</a:t>
              </a:r>
            </a:p>
          </p:txBody>
        </p:sp>
      </p:grpSp>
      <p:cxnSp>
        <p:nvCxnSpPr>
          <p:cNvPr id="46" name="Connecteur droit 45"/>
          <p:cNvCxnSpPr>
            <a:cxnSpLocks/>
            <a:endCxn id="36" idx="3"/>
          </p:cNvCxnSpPr>
          <p:nvPr/>
        </p:nvCxnSpPr>
        <p:spPr>
          <a:xfrm flipH="1">
            <a:off x="4106803" y="6060474"/>
            <a:ext cx="430734" cy="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6187890" y="4082270"/>
            <a:ext cx="1217708" cy="1206936"/>
            <a:chOff x="2492943" y="839011"/>
            <a:chExt cx="1099750" cy="1169772"/>
          </a:xfrm>
        </p:grpSpPr>
        <p:sp>
          <p:nvSpPr>
            <p:cNvPr id="48" name="Ellipse 47"/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564107" y="950415"/>
              <a:ext cx="1023489" cy="1051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dans le monde</a:t>
              </a: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3847231" y="3094832"/>
            <a:ext cx="1099750" cy="1169772"/>
            <a:chOff x="1589382" y="2647705"/>
            <a:chExt cx="1099750" cy="1169772"/>
          </a:xfrm>
        </p:grpSpPr>
        <p:sp>
          <p:nvSpPr>
            <p:cNvPr id="7" name="Ellipse 6"/>
            <p:cNvSpPr/>
            <p:nvPr/>
          </p:nvSpPr>
          <p:spPr>
            <a:xfrm>
              <a:off x="1589382" y="2647705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751508" y="3000255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Unités</a:t>
              </a:r>
            </a:p>
          </p:txBody>
        </p:sp>
      </p:grpSp>
      <p:sp>
        <p:nvSpPr>
          <p:cNvPr id="69" name="Espace réservé du numéro de diapositive 68"/>
          <p:cNvSpPr>
            <a:spLocks noGrp="1"/>
          </p:cNvSpPr>
          <p:nvPr>
            <p:ph type="sldNum" sz="quarter" idx="12"/>
          </p:nvPr>
        </p:nvSpPr>
        <p:spPr>
          <a:xfrm>
            <a:off x="852830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7697053" y="2644661"/>
            <a:ext cx="1099750" cy="1119344"/>
            <a:chOff x="8390772" y="1526060"/>
            <a:chExt cx="848497" cy="828789"/>
          </a:xfrm>
        </p:grpSpPr>
        <p:sp>
          <p:nvSpPr>
            <p:cNvPr id="68" name="Ellipse 67"/>
            <p:cNvSpPr/>
            <p:nvPr/>
          </p:nvSpPr>
          <p:spPr>
            <a:xfrm>
              <a:off x="8390772" y="1526060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8394054" y="1540419"/>
              <a:ext cx="836703" cy="75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Acteurs de l’énergie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6223309" y="2391281"/>
            <a:ext cx="1088760" cy="1059074"/>
            <a:chOff x="5316164" y="3205615"/>
            <a:chExt cx="1088760" cy="1059074"/>
          </a:xfrm>
        </p:grpSpPr>
        <p:sp>
          <p:nvSpPr>
            <p:cNvPr id="72" name="Ellipse 71"/>
            <p:cNvSpPr/>
            <p:nvPr/>
          </p:nvSpPr>
          <p:spPr>
            <a:xfrm>
              <a:off x="5316164" y="3205615"/>
              <a:ext cx="1062529" cy="1059074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5316164" y="3519265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Définitions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F301BAC-8A02-90ED-FB19-9CF6DF40EE17}"/>
              </a:ext>
            </a:extLst>
          </p:cNvPr>
          <p:cNvGrpSpPr/>
          <p:nvPr/>
        </p:nvGrpSpPr>
        <p:grpSpPr>
          <a:xfrm>
            <a:off x="1790185" y="3189430"/>
            <a:ext cx="991006" cy="1073213"/>
            <a:chOff x="-21892" y="2926028"/>
            <a:chExt cx="848497" cy="828789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FC19E21F-8FCE-0458-F9AE-D154EE2BDA7C}"/>
                </a:ext>
              </a:extLst>
            </p:cNvPr>
            <p:cNvSpPr/>
            <p:nvPr/>
          </p:nvSpPr>
          <p:spPr>
            <a:xfrm>
              <a:off x="-21892" y="292602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FA11269-924F-13AE-74DE-5A5F210E9110}"/>
                </a:ext>
              </a:extLst>
            </p:cNvPr>
            <p:cNvSpPr txBox="1"/>
            <p:nvPr/>
          </p:nvSpPr>
          <p:spPr>
            <a:xfrm>
              <a:off x="10054" y="3235063"/>
              <a:ext cx="771475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Hydrogène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A27DC53C-DB18-4417-8F2D-68CF5A2F45AA}"/>
              </a:ext>
            </a:extLst>
          </p:cNvPr>
          <p:cNvGrpSpPr/>
          <p:nvPr/>
        </p:nvGrpSpPr>
        <p:grpSpPr>
          <a:xfrm>
            <a:off x="436011" y="1974460"/>
            <a:ext cx="955041" cy="903232"/>
            <a:chOff x="380312" y="3698191"/>
            <a:chExt cx="848497" cy="828789"/>
          </a:xfrm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4F5139A7-6CD8-622F-7B1E-1DBFB34ECD78}"/>
                </a:ext>
              </a:extLst>
            </p:cNvPr>
            <p:cNvSpPr/>
            <p:nvPr/>
          </p:nvSpPr>
          <p:spPr>
            <a:xfrm>
              <a:off x="380312" y="3698191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AAB8BA7-04E4-B9F1-FA75-03ECC46B1EB2}"/>
                </a:ext>
              </a:extLst>
            </p:cNvPr>
            <p:cNvSpPr txBox="1"/>
            <p:nvPr/>
          </p:nvSpPr>
          <p:spPr>
            <a:xfrm>
              <a:off x="439455" y="3989063"/>
              <a:ext cx="681621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Fusion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88F2CA92-E932-6784-1EC8-706825FF007F}"/>
              </a:ext>
            </a:extLst>
          </p:cNvPr>
          <p:cNvGrpSpPr/>
          <p:nvPr/>
        </p:nvGrpSpPr>
        <p:grpSpPr>
          <a:xfrm>
            <a:off x="386773" y="567161"/>
            <a:ext cx="1099750" cy="1073213"/>
            <a:chOff x="227201" y="3726168"/>
            <a:chExt cx="941603" cy="828789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DD188741-AAB6-4D20-940B-69AD28C9675B}"/>
                </a:ext>
              </a:extLst>
            </p:cNvPr>
            <p:cNvSpPr/>
            <p:nvPr/>
          </p:nvSpPr>
          <p:spPr>
            <a:xfrm>
              <a:off x="284406" y="3726168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7A513AAC-D398-D6A3-EF58-3BC09CF16CF4}"/>
                </a:ext>
              </a:extLst>
            </p:cNvPr>
            <p:cNvSpPr txBox="1"/>
            <p:nvPr/>
          </p:nvSpPr>
          <p:spPr>
            <a:xfrm>
              <a:off x="227201" y="4021670"/>
              <a:ext cx="941603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e-carburants</a:t>
              </a:r>
            </a:p>
          </p:txBody>
        </p:sp>
      </p:grp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CC7350DB-1378-FA72-F07B-6851641774F2}"/>
              </a:ext>
            </a:extLst>
          </p:cNvPr>
          <p:cNvCxnSpPr>
            <a:cxnSpLocks/>
          </p:cNvCxnSpPr>
          <p:nvPr/>
        </p:nvCxnSpPr>
        <p:spPr>
          <a:xfrm>
            <a:off x="2293404" y="2907848"/>
            <a:ext cx="0" cy="29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0557916B-8EFB-E068-B90B-802103912CDB}"/>
              </a:ext>
            </a:extLst>
          </p:cNvPr>
          <p:cNvCxnSpPr>
            <a:cxnSpLocks/>
            <a:stCxn id="38" idx="1"/>
            <a:endCxn id="83" idx="5"/>
          </p:cNvCxnSpPr>
          <p:nvPr/>
        </p:nvCxnSpPr>
        <p:spPr>
          <a:xfrm flipH="1" flipV="1">
            <a:off x="1299463" y="1483206"/>
            <a:ext cx="643567" cy="54023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B941CEF-37AE-A53D-4DAD-C0CD73ECC1FD}"/>
              </a:ext>
            </a:extLst>
          </p:cNvPr>
          <p:cNvGrpSpPr/>
          <p:nvPr/>
        </p:nvGrpSpPr>
        <p:grpSpPr>
          <a:xfrm>
            <a:off x="4566031" y="5447545"/>
            <a:ext cx="1217708" cy="1206936"/>
            <a:chOff x="2492943" y="839011"/>
            <a:chExt cx="1099750" cy="1169772"/>
          </a:xfrm>
          <a:solidFill>
            <a:schemeClr val="bg2">
              <a:lumMod val="50000"/>
            </a:schemeClr>
          </a:solidFill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A8E747EA-7C7B-F04B-93B0-0B4D2C81AC4A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grpFill/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33240A8-4D50-9562-E2EE-F8B55BD7A4DE}"/>
                </a:ext>
              </a:extLst>
            </p:cNvPr>
            <p:cNvSpPr txBox="1"/>
            <p:nvPr/>
          </p:nvSpPr>
          <p:spPr>
            <a:xfrm>
              <a:off x="2569204" y="1060322"/>
              <a:ext cx="1023489" cy="68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en France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F6070D8-6D57-9B2B-495E-1501E84754CA}"/>
              </a:ext>
            </a:extLst>
          </p:cNvPr>
          <p:cNvGrpSpPr/>
          <p:nvPr/>
        </p:nvGrpSpPr>
        <p:grpSpPr>
          <a:xfrm>
            <a:off x="3047178" y="5607588"/>
            <a:ext cx="1059625" cy="942089"/>
            <a:chOff x="2444312" y="839011"/>
            <a:chExt cx="1194690" cy="1169772"/>
          </a:xfrm>
          <a:solidFill>
            <a:schemeClr val="bg2">
              <a:lumMod val="50000"/>
            </a:schemeClr>
          </a:solidFill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82042CA-5D8E-58B8-4BF4-9DC4F240AA5E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grpFill/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8CC4868-7671-62B3-C42F-6EA01A5EB2DE}"/>
                </a:ext>
              </a:extLst>
            </p:cNvPr>
            <p:cNvSpPr txBox="1"/>
            <p:nvPr/>
          </p:nvSpPr>
          <p:spPr>
            <a:xfrm>
              <a:off x="2444312" y="1210270"/>
              <a:ext cx="1194690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Consommation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E54C5174-08EE-FCE9-3E02-1E12488CBE5A}"/>
              </a:ext>
            </a:extLst>
          </p:cNvPr>
          <p:cNvGrpSpPr/>
          <p:nvPr/>
        </p:nvGrpSpPr>
        <p:grpSpPr>
          <a:xfrm>
            <a:off x="1779568" y="5633154"/>
            <a:ext cx="975418" cy="942089"/>
            <a:chOff x="2492943" y="839011"/>
            <a:chExt cx="1099750" cy="1169772"/>
          </a:xfrm>
          <a:solidFill>
            <a:schemeClr val="bg2">
              <a:lumMod val="50000"/>
            </a:schemeClr>
          </a:solidFill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34582BAA-59FE-4622-F727-87B63DA4DAEF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grpFill/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58855FB-BDB1-7F6F-3C45-042F0A580698}"/>
                </a:ext>
              </a:extLst>
            </p:cNvPr>
            <p:cNvSpPr txBox="1"/>
            <p:nvPr/>
          </p:nvSpPr>
          <p:spPr>
            <a:xfrm>
              <a:off x="2552084" y="1232816"/>
              <a:ext cx="1023489" cy="3821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Eolien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D2311694-39F2-AB34-FB69-774E9F31881D}"/>
              </a:ext>
            </a:extLst>
          </p:cNvPr>
          <p:cNvGrpSpPr/>
          <p:nvPr/>
        </p:nvGrpSpPr>
        <p:grpSpPr>
          <a:xfrm>
            <a:off x="281512" y="5647687"/>
            <a:ext cx="1095978" cy="942089"/>
            <a:chOff x="2447597" y="839011"/>
            <a:chExt cx="1235677" cy="1169772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8584C274-4CE4-56E7-191C-E5EDD759254D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334DD2F3-A8FC-F0CD-B983-8BABBDF14C1D}"/>
                </a:ext>
              </a:extLst>
            </p:cNvPr>
            <p:cNvSpPr txBox="1"/>
            <p:nvPr/>
          </p:nvSpPr>
          <p:spPr>
            <a:xfrm>
              <a:off x="2447597" y="1232814"/>
              <a:ext cx="1235677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Photovoltaïque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8A6AC1D-6AA4-9D2F-6893-B86C35D3F0B2}"/>
              </a:ext>
            </a:extLst>
          </p:cNvPr>
          <p:cNvGrpSpPr/>
          <p:nvPr/>
        </p:nvGrpSpPr>
        <p:grpSpPr>
          <a:xfrm>
            <a:off x="3562119" y="4445586"/>
            <a:ext cx="975418" cy="942089"/>
            <a:chOff x="1087894" y="1147411"/>
            <a:chExt cx="1099750" cy="1169772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BF10DFA2-44C0-D5DC-DABA-4E2CD1E4EF4C}"/>
                </a:ext>
              </a:extLst>
            </p:cNvPr>
            <p:cNvSpPr/>
            <p:nvPr/>
          </p:nvSpPr>
          <p:spPr>
            <a:xfrm>
              <a:off x="1087894" y="1147411"/>
              <a:ext cx="1099750" cy="11697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E256EE7D-764F-AC88-7F84-55317B1944F4}"/>
                </a:ext>
              </a:extLst>
            </p:cNvPr>
            <p:cNvSpPr txBox="1"/>
            <p:nvPr/>
          </p:nvSpPr>
          <p:spPr>
            <a:xfrm>
              <a:off x="1147035" y="1541215"/>
              <a:ext cx="1023489" cy="38216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PPE</a:t>
              </a:r>
            </a:p>
          </p:txBody>
        </p:sp>
      </p:grp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58FF7D99-E854-2FAD-E60E-E3AE1D4BF43F}"/>
              </a:ext>
            </a:extLst>
          </p:cNvPr>
          <p:cNvCxnSpPr>
            <a:cxnSpLocks/>
          </p:cNvCxnSpPr>
          <p:nvPr/>
        </p:nvCxnSpPr>
        <p:spPr>
          <a:xfrm flipH="1">
            <a:off x="2778787" y="6078633"/>
            <a:ext cx="298292" cy="1220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6F44EE3F-F2E5-0AAC-3013-70CABCEF83F7}"/>
              </a:ext>
            </a:extLst>
          </p:cNvPr>
          <p:cNvCxnSpPr>
            <a:cxnSpLocks/>
          </p:cNvCxnSpPr>
          <p:nvPr/>
        </p:nvCxnSpPr>
        <p:spPr>
          <a:xfrm flipH="1">
            <a:off x="1334360" y="6083366"/>
            <a:ext cx="402078" cy="979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43783D1-3B42-C964-F423-2A462BFCA5B0}"/>
              </a:ext>
            </a:extLst>
          </p:cNvPr>
          <p:cNvCxnSpPr>
            <a:cxnSpLocks/>
            <a:stCxn id="91" idx="5"/>
            <a:endCxn id="21" idx="1"/>
          </p:cNvCxnSpPr>
          <p:nvPr/>
        </p:nvCxnSpPr>
        <p:spPr>
          <a:xfrm>
            <a:off x="4394690" y="5249709"/>
            <a:ext cx="349670" cy="3745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7704006" y="4177455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734392" y="4470682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Fossiles</a:t>
            </a:r>
          </a:p>
        </p:txBody>
      </p:sp>
      <p:sp>
        <p:nvSpPr>
          <p:cNvPr id="62" name="Ellipse 61"/>
          <p:cNvSpPr/>
          <p:nvPr/>
        </p:nvSpPr>
        <p:spPr>
          <a:xfrm>
            <a:off x="8874244" y="4147109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908472" y="4484384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Nucléaire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1A3F227-544A-AC00-A6B6-5125C2230D0F}"/>
              </a:ext>
            </a:extLst>
          </p:cNvPr>
          <p:cNvSpPr/>
          <p:nvPr/>
        </p:nvSpPr>
        <p:spPr>
          <a:xfrm>
            <a:off x="10049506" y="4126489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E83A578-A62C-F9B6-3008-DCE0019156B2}"/>
              </a:ext>
            </a:extLst>
          </p:cNvPr>
          <p:cNvSpPr txBox="1"/>
          <p:nvPr/>
        </p:nvSpPr>
        <p:spPr>
          <a:xfrm>
            <a:off x="10029313" y="4311808"/>
            <a:ext cx="9765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Métaux stratégiques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EE007EE-0DE4-846B-9A4A-1A97A417A65A}"/>
              </a:ext>
            </a:extLst>
          </p:cNvPr>
          <p:cNvSpPr/>
          <p:nvPr/>
        </p:nvSpPr>
        <p:spPr>
          <a:xfrm>
            <a:off x="10109011" y="5354191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A8FA500-CBA4-5EB3-58A4-87B094EBB975}"/>
              </a:ext>
            </a:extLst>
          </p:cNvPr>
          <p:cNvSpPr txBox="1"/>
          <p:nvPr/>
        </p:nvSpPr>
        <p:spPr>
          <a:xfrm>
            <a:off x="10049506" y="5636802"/>
            <a:ext cx="9765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Terres rares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4BD19176-916E-7DA1-C3C1-56962A29CB79}"/>
              </a:ext>
            </a:extLst>
          </p:cNvPr>
          <p:cNvCxnSpPr>
            <a:cxnSpLocks/>
          </p:cNvCxnSpPr>
          <p:nvPr/>
        </p:nvCxnSpPr>
        <p:spPr>
          <a:xfrm flipH="1">
            <a:off x="7412486" y="4657330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4D567FC6-B757-1865-7614-6FA8C88984FF}"/>
              </a:ext>
            </a:extLst>
          </p:cNvPr>
          <p:cNvCxnSpPr>
            <a:cxnSpLocks/>
          </p:cNvCxnSpPr>
          <p:nvPr/>
        </p:nvCxnSpPr>
        <p:spPr>
          <a:xfrm flipH="1">
            <a:off x="11005838" y="5813404"/>
            <a:ext cx="235726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6DDE6332-ABA0-9F6F-9FE6-530E6C2DC7D1}"/>
              </a:ext>
            </a:extLst>
          </p:cNvPr>
          <p:cNvGrpSpPr/>
          <p:nvPr/>
        </p:nvGrpSpPr>
        <p:grpSpPr>
          <a:xfrm>
            <a:off x="11173588" y="5336484"/>
            <a:ext cx="976525" cy="956527"/>
            <a:chOff x="7363946" y="2495706"/>
            <a:chExt cx="941603" cy="828789"/>
          </a:xfrm>
        </p:grpSpPr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E997AFB2-A3F8-D7DD-D641-948FD0A8B6E8}"/>
                </a:ext>
              </a:extLst>
            </p:cNvPr>
            <p:cNvSpPr/>
            <p:nvPr/>
          </p:nvSpPr>
          <p:spPr>
            <a:xfrm>
              <a:off x="7429491" y="2495706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51284901-06AA-DE0D-7CDB-49C60B345279}"/>
                </a:ext>
              </a:extLst>
            </p:cNvPr>
            <p:cNvSpPr txBox="1"/>
            <p:nvPr/>
          </p:nvSpPr>
          <p:spPr>
            <a:xfrm>
              <a:off x="7363946" y="2740185"/>
              <a:ext cx="941603" cy="237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Stockage</a:t>
              </a:r>
            </a:p>
          </p:txBody>
        </p:sp>
      </p:grp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4F35FD34-C624-E683-2999-19C7DED6C62E}"/>
              </a:ext>
            </a:extLst>
          </p:cNvPr>
          <p:cNvCxnSpPr>
            <a:cxnSpLocks/>
          </p:cNvCxnSpPr>
          <p:nvPr/>
        </p:nvCxnSpPr>
        <p:spPr>
          <a:xfrm flipH="1" flipV="1">
            <a:off x="10515635" y="5025389"/>
            <a:ext cx="3880" cy="31205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344D0B6-1542-0B78-01BC-BA31A6C642DF}"/>
              </a:ext>
            </a:extLst>
          </p:cNvPr>
          <p:cNvCxnSpPr>
            <a:cxnSpLocks/>
          </p:cNvCxnSpPr>
          <p:nvPr/>
        </p:nvCxnSpPr>
        <p:spPr>
          <a:xfrm flipH="1">
            <a:off x="5689053" y="5139300"/>
            <a:ext cx="696369" cy="60114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D6CA272-4082-7CFF-583D-70ED13C37283}"/>
              </a:ext>
            </a:extLst>
          </p:cNvPr>
          <p:cNvCxnSpPr>
            <a:cxnSpLocks/>
          </p:cNvCxnSpPr>
          <p:nvPr/>
        </p:nvCxnSpPr>
        <p:spPr>
          <a:xfrm flipH="1">
            <a:off x="8552438" y="4654282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BB8A056-28FD-9C80-064B-6A97C0B9CE9A}"/>
              </a:ext>
            </a:extLst>
          </p:cNvPr>
          <p:cNvCxnSpPr>
            <a:cxnSpLocks/>
          </p:cNvCxnSpPr>
          <p:nvPr/>
        </p:nvCxnSpPr>
        <p:spPr>
          <a:xfrm flipH="1">
            <a:off x="9738110" y="4660378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2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46F03-FC62-7973-AE93-EB0E95205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3EF9DE1-C224-F9B1-11C8-C2BDAA5F266B}"/>
              </a:ext>
            </a:extLst>
          </p:cNvPr>
          <p:cNvCxnSpPr/>
          <p:nvPr/>
        </p:nvCxnSpPr>
        <p:spPr>
          <a:xfrm flipH="1" flipV="1">
            <a:off x="0" y="3545363"/>
            <a:ext cx="12307330" cy="1647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6543D967-1442-65B1-9E07-73EA75380362}"/>
              </a:ext>
            </a:extLst>
          </p:cNvPr>
          <p:cNvSpPr/>
          <p:nvPr/>
        </p:nvSpPr>
        <p:spPr>
          <a:xfrm>
            <a:off x="1982703" y="-265670"/>
            <a:ext cx="7232822" cy="73893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78E4AA-0BCE-2744-E704-130E890E8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C52806-453D-7350-4124-D3C10F64FC0E}"/>
              </a:ext>
            </a:extLst>
          </p:cNvPr>
          <p:cNvSpPr txBox="1"/>
          <p:nvPr/>
        </p:nvSpPr>
        <p:spPr>
          <a:xfrm>
            <a:off x="3422584" y="43336"/>
            <a:ext cx="559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Consommation d’énergie française en 2022 :  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5A07228-960C-1E7F-79BB-860B3D443D69}"/>
              </a:ext>
            </a:extLst>
          </p:cNvPr>
          <p:cNvSpPr txBox="1"/>
          <p:nvPr/>
        </p:nvSpPr>
        <p:spPr>
          <a:xfrm>
            <a:off x="8697135" y="39627"/>
            <a:ext cx="1285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2482 TWh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8E9E0B5-54B3-7326-C4AE-9299DEDF07A8}"/>
              </a:ext>
            </a:extLst>
          </p:cNvPr>
          <p:cNvSpPr/>
          <p:nvPr/>
        </p:nvSpPr>
        <p:spPr>
          <a:xfrm>
            <a:off x="213253" y="471313"/>
            <a:ext cx="2869975" cy="25983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La consommation française d’énergie primaire a atteint un plateau en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2005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Depuis 1990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 charbon et le pétrole ont reculé de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68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et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24%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 gaz naturel a augmenté de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35%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Les énergies renouvelables ont doublé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2C0A652-7986-0921-ABD0-AB12C185B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83" y="1074743"/>
            <a:ext cx="4966713" cy="2750794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DAEE1FD-EE6A-BB68-E4E1-8151026D649D}"/>
              </a:ext>
            </a:extLst>
          </p:cNvPr>
          <p:cNvSpPr/>
          <p:nvPr/>
        </p:nvSpPr>
        <p:spPr>
          <a:xfrm>
            <a:off x="9194094" y="664382"/>
            <a:ext cx="2997906" cy="23434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Malgré une augmentation de la population de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16%,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la consommation d’énergie a diminué depuis 1990 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Amélioration de l’efficacité énergétique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Réduction de l’activité industrielle sur le sol français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3BDA426-AEC2-41AD-E5EC-44410C1B0E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1" y="4131823"/>
            <a:ext cx="3638394" cy="21859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FCEB2E8-9AA6-3CE1-775F-F22F74F6FBE7}"/>
              </a:ext>
            </a:extLst>
          </p:cNvPr>
          <p:cNvCxnSpPr>
            <a:cxnSpLocks/>
          </p:cNvCxnSpPr>
          <p:nvPr/>
        </p:nvCxnSpPr>
        <p:spPr>
          <a:xfrm>
            <a:off x="2636934" y="5172635"/>
            <a:ext cx="1274499" cy="16171"/>
          </a:xfrm>
          <a:prstGeom prst="straightConnector1">
            <a:avLst/>
          </a:prstGeom>
          <a:ln w="381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C35A915D-51A1-C8E4-A8A3-15913FE371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87" y="4122336"/>
            <a:ext cx="3643250" cy="218595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</p:pic>
      <p:sp>
        <p:nvSpPr>
          <p:cNvPr id="16" name="Accolade ouvrante 15">
            <a:extLst>
              <a:ext uri="{FF2B5EF4-FFF2-40B4-BE49-F238E27FC236}">
                <a16:creationId xmlns:a16="http://schemas.microsoft.com/office/drawing/2014/main" id="{A1657057-4852-7B4B-9DAE-07B3DF8F11E5}"/>
              </a:ext>
            </a:extLst>
          </p:cNvPr>
          <p:cNvSpPr/>
          <p:nvPr/>
        </p:nvSpPr>
        <p:spPr>
          <a:xfrm>
            <a:off x="3954842" y="4369824"/>
            <a:ext cx="179901" cy="1621443"/>
          </a:xfrm>
          <a:prstGeom prst="leftBrac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3E24AAA-29A8-BA0F-8435-837A862BCB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47" y="4131581"/>
            <a:ext cx="3634250" cy="218619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CB258BD-ED5B-8744-E703-7D0476E2D096}"/>
              </a:ext>
            </a:extLst>
          </p:cNvPr>
          <p:cNvSpPr txBox="1"/>
          <p:nvPr/>
        </p:nvSpPr>
        <p:spPr>
          <a:xfrm>
            <a:off x="7799427" y="3729802"/>
            <a:ext cx="45079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Consommation en énergie finale par secteur en 2022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455D79C-99F3-43D0-F00A-03D8C9D2DF62}"/>
              </a:ext>
            </a:extLst>
          </p:cNvPr>
          <p:cNvSpPr txBox="1"/>
          <p:nvPr/>
        </p:nvSpPr>
        <p:spPr>
          <a:xfrm>
            <a:off x="3572580" y="664382"/>
            <a:ext cx="447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Evolution de la consommation en énergie primaire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6C3B57D-F681-652B-FCE6-8440C13B27AE}"/>
              </a:ext>
            </a:extLst>
          </p:cNvPr>
          <p:cNvSpPr txBox="1"/>
          <p:nvPr/>
        </p:nvSpPr>
        <p:spPr>
          <a:xfrm>
            <a:off x="1982703" y="3750760"/>
            <a:ext cx="51159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Répartition de la consommation en énergie primaire en 2022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D4D0B74-88F4-405C-DD6C-7487B56FBD1D}"/>
              </a:ext>
            </a:extLst>
          </p:cNvPr>
          <p:cNvSpPr txBox="1"/>
          <p:nvPr/>
        </p:nvSpPr>
        <p:spPr>
          <a:xfrm>
            <a:off x="132484" y="6349762"/>
            <a:ext cx="440549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Source : SDES – Bilan énergétique de la France</a:t>
            </a:r>
          </a:p>
        </p:txBody>
      </p:sp>
    </p:spTree>
    <p:extLst>
      <p:ext uri="{BB962C8B-B14F-4D97-AF65-F5344CB8AC3E}">
        <p14:creationId xmlns:p14="http://schemas.microsoft.com/office/powerpoint/2010/main" val="407520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46F03-FC62-7973-AE93-EB0E95205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3EF9DE1-C224-F9B1-11C8-C2BDAA5F266B}"/>
              </a:ext>
            </a:extLst>
          </p:cNvPr>
          <p:cNvCxnSpPr/>
          <p:nvPr/>
        </p:nvCxnSpPr>
        <p:spPr>
          <a:xfrm flipH="1" flipV="1">
            <a:off x="0" y="3545363"/>
            <a:ext cx="12307330" cy="16476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D3A4F92E-B2AA-FAB8-FED7-BDAA3EDA93F6}"/>
              </a:ext>
            </a:extLst>
          </p:cNvPr>
          <p:cNvSpPr/>
          <p:nvPr/>
        </p:nvSpPr>
        <p:spPr>
          <a:xfrm>
            <a:off x="5755499" y="-174055"/>
            <a:ext cx="7232822" cy="73893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78E4AA-0BCE-2744-E704-130E890E8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060" y="63985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C52806-453D-7350-4124-D3C10F64FC0E}"/>
              </a:ext>
            </a:extLst>
          </p:cNvPr>
          <p:cNvSpPr txBox="1"/>
          <p:nvPr/>
        </p:nvSpPr>
        <p:spPr>
          <a:xfrm>
            <a:off x="500090" y="147239"/>
            <a:ext cx="559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Production d’électricité française en 2020 :  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5A07228-960C-1E7F-79BB-860B3D443D69}"/>
              </a:ext>
            </a:extLst>
          </p:cNvPr>
          <p:cNvSpPr txBox="1"/>
          <p:nvPr/>
        </p:nvSpPr>
        <p:spPr>
          <a:xfrm>
            <a:off x="5726001" y="143530"/>
            <a:ext cx="10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550 TWh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455D79C-99F3-43D0-F00A-03D8C9D2DF62}"/>
              </a:ext>
            </a:extLst>
          </p:cNvPr>
          <p:cNvSpPr txBox="1"/>
          <p:nvPr/>
        </p:nvSpPr>
        <p:spPr>
          <a:xfrm>
            <a:off x="7229090" y="711544"/>
            <a:ext cx="447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Evolution de la capacité de production d’électricité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D4D0B74-88F4-405C-DD6C-7487B56FBD1D}"/>
              </a:ext>
            </a:extLst>
          </p:cNvPr>
          <p:cNvSpPr txBox="1"/>
          <p:nvPr/>
        </p:nvSpPr>
        <p:spPr>
          <a:xfrm>
            <a:off x="9381469" y="3491007"/>
            <a:ext cx="287653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Source : SDES – Bilan énergétique de la France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3985A1-F32A-9B25-D422-053024FE9DA8}"/>
              </a:ext>
            </a:extLst>
          </p:cNvPr>
          <p:cNvSpPr/>
          <p:nvPr/>
        </p:nvSpPr>
        <p:spPr>
          <a:xfrm>
            <a:off x="5062569" y="3251731"/>
            <a:ext cx="67888" cy="62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99C001-193E-7AD0-7D64-9D347CB4E307}"/>
              </a:ext>
            </a:extLst>
          </p:cNvPr>
          <p:cNvSpPr/>
          <p:nvPr/>
        </p:nvSpPr>
        <p:spPr>
          <a:xfrm>
            <a:off x="6027460" y="3816797"/>
            <a:ext cx="6265276" cy="30834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B40A16-5DEF-E75E-7C51-B89E99F7453F}"/>
              </a:ext>
            </a:extLst>
          </p:cNvPr>
          <p:cNvSpPr/>
          <p:nvPr/>
        </p:nvSpPr>
        <p:spPr>
          <a:xfrm>
            <a:off x="5896454" y="3266115"/>
            <a:ext cx="67888" cy="62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BC03F9-CCC3-2179-0649-8D0638FE2F02}"/>
              </a:ext>
            </a:extLst>
          </p:cNvPr>
          <p:cNvSpPr/>
          <p:nvPr/>
        </p:nvSpPr>
        <p:spPr>
          <a:xfrm>
            <a:off x="-237816" y="3816797"/>
            <a:ext cx="6265276" cy="30834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DD5B341-8C07-4A23-E169-B141295B9CB8}"/>
              </a:ext>
            </a:extLst>
          </p:cNvPr>
          <p:cNvSpPr txBox="1"/>
          <p:nvPr/>
        </p:nvSpPr>
        <p:spPr>
          <a:xfrm>
            <a:off x="2919945" y="973476"/>
            <a:ext cx="373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Répartition par énergie primaire en 2022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2342AA-C3F9-5071-8493-9B59B0BA7160}"/>
              </a:ext>
            </a:extLst>
          </p:cNvPr>
          <p:cNvSpPr/>
          <p:nvPr/>
        </p:nvSpPr>
        <p:spPr>
          <a:xfrm>
            <a:off x="117973" y="863862"/>
            <a:ext cx="2626859" cy="2463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En 40 ans, la capacité de production d’électricité a plus que doublé :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 nucléaire a été multiplié par plus de 5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L’hydraulique est resté à peu près constant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 thermique a été divisé par 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Les autres sources d’énergie ne sont apparues qu’à partir de 2010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18A38DF-40CE-C99F-9EF9-E8BB2B8E26A7}"/>
              </a:ext>
            </a:extLst>
          </p:cNvPr>
          <p:cNvSpPr txBox="1"/>
          <p:nvPr/>
        </p:nvSpPr>
        <p:spPr>
          <a:xfrm>
            <a:off x="3790470" y="3948974"/>
            <a:ext cx="21746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Les centrales au gaz naturel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CBF095C6-F889-4E98-666E-FC077E0CBB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" y="3888992"/>
            <a:ext cx="3613430" cy="2964042"/>
          </a:xfrm>
          <a:prstGeom prst="rect">
            <a:avLst/>
          </a:prstGeom>
          <a:ln w="28575">
            <a:noFill/>
          </a:ln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257B60B1-F383-C6B1-3512-E0A9F5991582}"/>
              </a:ext>
            </a:extLst>
          </p:cNvPr>
          <p:cNvSpPr txBox="1"/>
          <p:nvPr/>
        </p:nvSpPr>
        <p:spPr>
          <a:xfrm>
            <a:off x="3778805" y="4343528"/>
            <a:ext cx="2127097" cy="230832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Les centrales au GN ont un rendement de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41 %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contre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38%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pour le fuel,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30%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pour le charbon et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23%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pour la biomasse et les déchets.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Il ne reste plus qu’une centrale au charbon en opération (Cordemais en Loire Atlantique)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778D289-3302-1875-5491-86AA53220B63}"/>
              </a:ext>
            </a:extLst>
          </p:cNvPr>
          <p:cNvSpPr txBox="1"/>
          <p:nvPr/>
        </p:nvSpPr>
        <p:spPr>
          <a:xfrm>
            <a:off x="6301296" y="4527669"/>
            <a:ext cx="2267732" cy="83099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56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réacteurs actuellement en service utilisant tous la technologie à eau pressurisée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A0A52D6-B3BA-34C5-537C-2EF3F2B23614}"/>
              </a:ext>
            </a:extLst>
          </p:cNvPr>
          <p:cNvSpPr txBox="1"/>
          <p:nvPr/>
        </p:nvSpPr>
        <p:spPr>
          <a:xfrm>
            <a:off x="6386707" y="3958046"/>
            <a:ext cx="20757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Les centrales nucléaires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C1FF43D3-4BC1-7A00-2901-0DCCD0CD27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63" y="3888992"/>
            <a:ext cx="3328315" cy="29640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674D7475-C420-24E9-6CF7-3F35A7993759}"/>
              </a:ext>
            </a:extLst>
          </p:cNvPr>
          <p:cNvGrpSpPr/>
          <p:nvPr/>
        </p:nvGrpSpPr>
        <p:grpSpPr>
          <a:xfrm>
            <a:off x="6942056" y="1081700"/>
            <a:ext cx="5114987" cy="2389839"/>
            <a:chOff x="3289176" y="1064828"/>
            <a:chExt cx="5114987" cy="2389839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5B3D139-9EBD-B1D6-B184-96978BC7C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176" y="1064828"/>
              <a:ext cx="5114987" cy="2389839"/>
            </a:xfrm>
            <a:prstGeom prst="rect">
              <a:avLst/>
            </a:prstGeom>
            <a:noFill/>
          </p:spPr>
        </p:pic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38D55F07-56E7-CB90-D7BD-0E4AEA4A3371}"/>
                </a:ext>
              </a:extLst>
            </p:cNvPr>
            <p:cNvCxnSpPr/>
            <p:nvPr/>
          </p:nvCxnSpPr>
          <p:spPr>
            <a:xfrm flipV="1">
              <a:off x="4442343" y="1175363"/>
              <a:ext cx="0" cy="1542696"/>
            </a:xfrm>
            <a:prstGeom prst="straightConnector1">
              <a:avLst/>
            </a:prstGeom>
            <a:ln w="28575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B718B06C-C31E-7A2E-08F5-0F65332B1BD5}"/>
                </a:ext>
              </a:extLst>
            </p:cNvPr>
            <p:cNvCxnSpPr/>
            <p:nvPr/>
          </p:nvCxnSpPr>
          <p:spPr>
            <a:xfrm flipV="1">
              <a:off x="8053936" y="1149485"/>
              <a:ext cx="0" cy="1542696"/>
            </a:xfrm>
            <a:prstGeom prst="straightConnector1">
              <a:avLst/>
            </a:prstGeom>
            <a:ln w="28575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0FB9E172-F3D7-91FE-9197-2AA63A43DC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53" y="1320695"/>
            <a:ext cx="3670577" cy="220528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6C3B57D-F681-652B-FCE6-8440C13B27AE}"/>
              </a:ext>
            </a:extLst>
          </p:cNvPr>
          <p:cNvSpPr txBox="1"/>
          <p:nvPr/>
        </p:nvSpPr>
        <p:spPr>
          <a:xfrm>
            <a:off x="4434759" y="3486301"/>
            <a:ext cx="31559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Les principales unités de production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D9D260-E395-4F52-1FD6-FE7DCAAB4793}"/>
              </a:ext>
            </a:extLst>
          </p:cNvPr>
          <p:cNvSpPr txBox="1"/>
          <p:nvPr/>
        </p:nvSpPr>
        <p:spPr>
          <a:xfrm>
            <a:off x="7695080" y="938472"/>
            <a:ext cx="102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245 TWh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F28A3EB-669D-A117-54BD-44A54EFF8F2F}"/>
              </a:ext>
            </a:extLst>
          </p:cNvPr>
          <p:cNvSpPr txBox="1"/>
          <p:nvPr/>
        </p:nvSpPr>
        <p:spPr>
          <a:xfrm>
            <a:off x="11273179" y="936585"/>
            <a:ext cx="1033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550 TWh</a:t>
            </a:r>
          </a:p>
        </p:txBody>
      </p:sp>
    </p:spTree>
    <p:extLst>
      <p:ext uri="{BB962C8B-B14F-4D97-AF65-F5344CB8AC3E}">
        <p14:creationId xmlns:p14="http://schemas.microsoft.com/office/powerpoint/2010/main" val="147505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46F03-FC62-7973-AE93-EB0E95205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3EF9DE1-C224-F9B1-11C8-C2BDAA5F266B}"/>
              </a:ext>
            </a:extLst>
          </p:cNvPr>
          <p:cNvCxnSpPr/>
          <p:nvPr/>
        </p:nvCxnSpPr>
        <p:spPr>
          <a:xfrm flipH="1" flipV="1">
            <a:off x="0" y="3545363"/>
            <a:ext cx="12307330" cy="16476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D3A4F92E-B2AA-FAB8-FED7-BDAA3EDA93F6}"/>
              </a:ext>
            </a:extLst>
          </p:cNvPr>
          <p:cNvSpPr/>
          <p:nvPr/>
        </p:nvSpPr>
        <p:spPr>
          <a:xfrm>
            <a:off x="2069615" y="428617"/>
            <a:ext cx="7232822" cy="73893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Evolution de la taille et de la puissance des éoliennes offshore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78E4AA-0BCE-2744-E704-130E890E8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060" y="63985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C52806-453D-7350-4124-D3C10F64FC0E}"/>
              </a:ext>
            </a:extLst>
          </p:cNvPr>
          <p:cNvSpPr txBox="1"/>
          <p:nvPr/>
        </p:nvSpPr>
        <p:spPr>
          <a:xfrm>
            <a:off x="4331558" y="-12091"/>
            <a:ext cx="2708936" cy="457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Situation de l’éolien  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3985A1-F32A-9B25-D422-053024FE9DA8}"/>
              </a:ext>
            </a:extLst>
          </p:cNvPr>
          <p:cNvSpPr/>
          <p:nvPr/>
        </p:nvSpPr>
        <p:spPr>
          <a:xfrm>
            <a:off x="5062569" y="3251731"/>
            <a:ext cx="67888" cy="62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B40A16-5DEF-E75E-7C51-B89E99F7453F}"/>
              </a:ext>
            </a:extLst>
          </p:cNvPr>
          <p:cNvSpPr/>
          <p:nvPr/>
        </p:nvSpPr>
        <p:spPr>
          <a:xfrm>
            <a:off x="5896454" y="3266115"/>
            <a:ext cx="67888" cy="62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4EAEF57-7019-8347-A082-FA64D19B1147}"/>
              </a:ext>
            </a:extLst>
          </p:cNvPr>
          <p:cNvSpPr txBox="1"/>
          <p:nvPr/>
        </p:nvSpPr>
        <p:spPr>
          <a:xfrm>
            <a:off x="74765" y="5142010"/>
            <a:ext cx="2208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Source : Révolution énergétique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7E7CC0F-CC8B-6653-B1FC-111C506C6208}"/>
              </a:ext>
            </a:extLst>
          </p:cNvPr>
          <p:cNvSpPr txBox="1"/>
          <p:nvPr/>
        </p:nvSpPr>
        <p:spPr>
          <a:xfrm>
            <a:off x="2909847" y="597066"/>
            <a:ext cx="612201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highlight>
                  <a:srgbClr val="FFFFFF"/>
                </a:highlight>
                <a:uLnTx/>
                <a:uFillTx/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Parcs éoliens français raccordés au 30/09/2023 :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highlight>
                  <a:srgbClr val="FFFFFF"/>
                </a:highlight>
                <a:uLnTx/>
                <a:uFillTx/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highlight>
                  <a:srgbClr val="FFFFFF"/>
                </a:highlight>
                <a:uLnTx/>
                <a:uFillTx/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23,5 GW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0FD9A19-0F05-83CB-23BC-AB580B0F0324}"/>
              </a:ext>
            </a:extLst>
          </p:cNvPr>
          <p:cNvSpPr txBox="1"/>
          <p:nvPr/>
        </p:nvSpPr>
        <p:spPr>
          <a:xfrm>
            <a:off x="680346" y="5370188"/>
            <a:ext cx="29369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highlight>
                  <a:srgbClr val="FFFFFF"/>
                </a:highlight>
                <a:uLnTx/>
                <a:uFillTx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Carte des projets offshore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EC07B8C0-6127-A566-C5C9-FB543AD004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87" y="2285568"/>
            <a:ext cx="4444816" cy="193232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DBEAC22B-F223-9C97-88AA-389E59BF79B4}"/>
              </a:ext>
            </a:extLst>
          </p:cNvPr>
          <p:cNvSpPr txBox="1"/>
          <p:nvPr/>
        </p:nvSpPr>
        <p:spPr>
          <a:xfrm>
            <a:off x="7406249" y="4250216"/>
            <a:ext cx="48049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highlight>
                  <a:srgbClr val="FFFFFF"/>
                </a:highlight>
                <a:uLnTx/>
                <a:uFillTx/>
                <a:latin typeface="Bahnschrift SemiLight" panose="020B0502040204020203" pitchFamily="34" charset="0"/>
                <a:ea typeface="+mn-ea"/>
                <a:cs typeface="Times New Roman" panose="02020603050405020304" pitchFamily="18" charset="0"/>
              </a:rPr>
              <a:t>Principe réglementaire de raccordement des EMR*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highlight>
                <a:srgbClr val="FFFFFF"/>
              </a:highlight>
              <a:uLnTx/>
              <a:uFillTx/>
              <a:latin typeface="Bahnschrift SemiLight" panose="020B0502040204020203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E46B532-F40E-6541-56C7-0D5F519D6321}"/>
              </a:ext>
            </a:extLst>
          </p:cNvPr>
          <p:cNvSpPr txBox="1"/>
          <p:nvPr/>
        </p:nvSpPr>
        <p:spPr>
          <a:xfrm>
            <a:off x="9266889" y="4545193"/>
            <a:ext cx="2208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*Energies marines renouvelables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17455E62-BB75-82B3-922C-D1233CDC25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82" y="4664806"/>
            <a:ext cx="4473059" cy="17800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AFEB3F3F-0FC4-26DE-359B-4266ED7856A5}"/>
              </a:ext>
            </a:extLst>
          </p:cNvPr>
          <p:cNvSpPr txBox="1"/>
          <p:nvPr/>
        </p:nvSpPr>
        <p:spPr>
          <a:xfrm>
            <a:off x="4160759" y="6454132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Evolution de la taille et de la puissance des éoliennes offshore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7757E7-732E-C515-EF28-ACB719B779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" y="1400745"/>
            <a:ext cx="3884743" cy="3793592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447B660-AF3D-50D3-7135-5F7A22C2B7F0}"/>
              </a:ext>
            </a:extLst>
          </p:cNvPr>
          <p:cNvSpPr txBox="1"/>
          <p:nvPr/>
        </p:nvSpPr>
        <p:spPr>
          <a:xfrm>
            <a:off x="3823374" y="2235270"/>
            <a:ext cx="398133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Bahnschrift Light Condensed" panose="020B0502040204020203" pitchFamily="34" charset="0"/>
                <a:ea typeface="+mn-ea"/>
                <a:cs typeface="Times New Roman" panose="02020603050405020304" pitchFamily="18" charset="0"/>
              </a:rPr>
              <a:t>Projets en cours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Bahnschrift Light Condensed" panose="020B0502040204020203" pitchFamily="34" charset="0"/>
                <a:ea typeface="+mn-ea"/>
                <a:cs typeface="Times New Roman" panose="02020603050405020304" pitchFamily="18" charset="0"/>
              </a:rPr>
              <a:t>14,8 GW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Bahnschrift Light Condensed" panose="020B0502040204020203" pitchFamily="34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Bahnschrift Light Condensed" panose="020B0502040204020203" pitchFamily="34" charset="0"/>
                <a:ea typeface="+mn-ea"/>
                <a:cs typeface="Times New Roman" panose="02020603050405020304" pitchFamily="18" charset="0"/>
              </a:rPr>
              <a:t>11,6 GW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Bahnschrift Light Condensed" panose="020B0502040204020203" pitchFamily="34" charset="0"/>
                <a:ea typeface="+mn-ea"/>
                <a:cs typeface="Times New Roman" panose="02020603050405020304" pitchFamily="18" charset="0"/>
              </a:rPr>
              <a:t>terrestres et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Bahnschrift Light Condensed" panose="020B0502040204020203" pitchFamily="34" charset="0"/>
                <a:ea typeface="+mn-ea"/>
                <a:cs typeface="Times New Roman" panose="02020603050405020304" pitchFamily="18" charset="0"/>
              </a:rPr>
              <a:t>3,2 GW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Bahnschrift Light Condensed" panose="020B0502040204020203" pitchFamily="34" charset="0"/>
                <a:ea typeface="+mn-ea"/>
                <a:cs typeface="Times New Roman" panose="02020603050405020304" pitchFamily="18" charset="0"/>
              </a:rPr>
              <a:t>offshore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Bahnschrift SemiLight" panose="020B0502040204020203" pitchFamily="34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FFFFF"/>
              </a:highlight>
              <a:uLnTx/>
              <a:uFillTx/>
              <a:latin typeface="Bahnschrift SemiLight" panose="020B0502040204020203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18D67880-AB9A-A8E7-31DE-F0EA636833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656" y="216886"/>
            <a:ext cx="2785091" cy="1748305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3AC9B016-6452-BB2A-CFDF-2437FAAE9210}"/>
              </a:ext>
            </a:extLst>
          </p:cNvPr>
          <p:cNvSpPr txBox="1"/>
          <p:nvPr/>
        </p:nvSpPr>
        <p:spPr>
          <a:xfrm>
            <a:off x="4086683" y="2938798"/>
            <a:ext cx="3428745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Avec ses 5400 km de côtes en métropole, la France dispose du plus fort potentiel européen d’éolien offshore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L’Etat a affiché des objectifs ambitieux :</a:t>
            </a: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En 2035 :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18 GW </a:t>
            </a: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En 2050 :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45 GW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67BEF195-8E15-D42D-C37C-8AE5AB59D7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82" y="1062923"/>
            <a:ext cx="4818911" cy="114002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9F5577F-B468-A044-94B4-1564053F50F7}"/>
              </a:ext>
            </a:extLst>
          </p:cNvPr>
          <p:cNvCxnSpPr/>
          <p:nvPr/>
        </p:nvCxnSpPr>
        <p:spPr>
          <a:xfrm>
            <a:off x="5892207" y="1062923"/>
            <a:ext cx="0" cy="110755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77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46F03-FC62-7973-AE93-EB0E95205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3EF9DE1-C224-F9B1-11C8-C2BDAA5F266B}"/>
              </a:ext>
            </a:extLst>
          </p:cNvPr>
          <p:cNvCxnSpPr/>
          <p:nvPr/>
        </p:nvCxnSpPr>
        <p:spPr>
          <a:xfrm flipH="1" flipV="1">
            <a:off x="0" y="3545363"/>
            <a:ext cx="12307330" cy="16476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D3A4F92E-B2AA-FAB8-FED7-BDAA3EDA93F6}"/>
              </a:ext>
            </a:extLst>
          </p:cNvPr>
          <p:cNvSpPr/>
          <p:nvPr/>
        </p:nvSpPr>
        <p:spPr>
          <a:xfrm>
            <a:off x="2069615" y="471743"/>
            <a:ext cx="7232822" cy="73893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centrale solaire de Cestas (Gironde) est la plus grande centrale solaire photovoltaïque d'Europe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Construite par la société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Neoen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Inaugurée en 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Composée d'un million de panneaux solaires construits en Chine (45% du montant de l’investissement)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Surface : 260 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Puissance installée : 300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MWc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 équivalent à la consommation moyenne de 50 000 foyers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Directement reliée au réseau de transport de l'électricité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Tarif de vente de l’électricité à EDF de 105 €/MWh supérieur au prix de l’électricité sur le réseau (moins de 40 €/MWh)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78E4AA-0BCE-2744-E704-130E890E8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060" y="63985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C52806-453D-7350-4124-D3C10F64FC0E}"/>
              </a:ext>
            </a:extLst>
          </p:cNvPr>
          <p:cNvSpPr txBox="1"/>
          <p:nvPr/>
        </p:nvSpPr>
        <p:spPr>
          <a:xfrm>
            <a:off x="4331558" y="-12091"/>
            <a:ext cx="2708936" cy="457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Situation du solaire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3985A1-F32A-9B25-D422-053024FE9DA8}"/>
              </a:ext>
            </a:extLst>
          </p:cNvPr>
          <p:cNvSpPr/>
          <p:nvPr/>
        </p:nvSpPr>
        <p:spPr>
          <a:xfrm>
            <a:off x="5062569" y="3251731"/>
            <a:ext cx="67888" cy="62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B40A16-5DEF-E75E-7C51-B89E99F7453F}"/>
              </a:ext>
            </a:extLst>
          </p:cNvPr>
          <p:cNvSpPr/>
          <p:nvPr/>
        </p:nvSpPr>
        <p:spPr>
          <a:xfrm>
            <a:off x="5896454" y="3266115"/>
            <a:ext cx="67888" cy="62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à coins arrondis 24">
            <a:extLst>
              <a:ext uri="{FF2B5EF4-FFF2-40B4-BE49-F238E27FC236}">
                <a16:creationId xmlns:a16="http://schemas.microsoft.com/office/drawing/2014/main" id="{07BFAD02-82DD-E7EE-8766-38A0B40EF3BA}"/>
              </a:ext>
            </a:extLst>
          </p:cNvPr>
          <p:cNvSpPr/>
          <p:nvPr/>
        </p:nvSpPr>
        <p:spPr>
          <a:xfrm>
            <a:off x="1017923" y="973510"/>
            <a:ext cx="1760722" cy="9057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A concentration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Contribution marginale </a:t>
            </a:r>
          </a:p>
        </p:txBody>
      </p:sp>
      <p:sp>
        <p:nvSpPr>
          <p:cNvPr id="8" name="Rectangle à coins arrondis 25">
            <a:extLst>
              <a:ext uri="{FF2B5EF4-FFF2-40B4-BE49-F238E27FC236}">
                <a16:creationId xmlns:a16="http://schemas.microsoft.com/office/drawing/2014/main" id="{7A5A22E6-116B-B6BE-745B-EF2C2DDA5DD2}"/>
              </a:ext>
            </a:extLst>
          </p:cNvPr>
          <p:cNvSpPr/>
          <p:nvPr/>
        </p:nvSpPr>
        <p:spPr>
          <a:xfrm>
            <a:off x="2877998" y="963030"/>
            <a:ext cx="1666337" cy="9057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Thermique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0,7% des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EnR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9" name="Rectangle à coins arrondis 26">
            <a:extLst>
              <a:ext uri="{FF2B5EF4-FFF2-40B4-BE49-F238E27FC236}">
                <a16:creationId xmlns:a16="http://schemas.microsoft.com/office/drawing/2014/main" id="{2B8ED2C7-5EE2-EC15-501E-BC460120DFB6}"/>
              </a:ext>
            </a:extLst>
          </p:cNvPr>
          <p:cNvSpPr/>
          <p:nvPr/>
        </p:nvSpPr>
        <p:spPr>
          <a:xfrm>
            <a:off x="4682927" y="944945"/>
            <a:ext cx="1716656" cy="9057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Photovoltaïque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3% de la production d’électricité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0F9AEB1-7C9D-5354-82FC-7D1B806B6575}"/>
              </a:ext>
            </a:extLst>
          </p:cNvPr>
          <p:cNvSpPr txBox="1"/>
          <p:nvPr/>
        </p:nvSpPr>
        <p:spPr>
          <a:xfrm>
            <a:off x="2182952" y="491979"/>
            <a:ext cx="26418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Energie solaire : 3 filières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280B6B-08C3-5490-8799-69D1221D0448}"/>
              </a:ext>
            </a:extLst>
          </p:cNvPr>
          <p:cNvSpPr txBox="1"/>
          <p:nvPr/>
        </p:nvSpPr>
        <p:spPr>
          <a:xfrm>
            <a:off x="7976678" y="2441552"/>
            <a:ext cx="4141053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En 2023 :</a:t>
            </a:r>
          </a:p>
          <a:p>
            <a:pPr marL="5349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Production d'électricité solaire photovoltaïque (métropole) : 21,5 TWh (4,3 % de la production totale) en progression de 16 % par rapport à 2022</a:t>
            </a:r>
          </a:p>
          <a:p>
            <a:pPr marL="5349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3 régions arrivent en tête de la production nationale :</a:t>
            </a:r>
          </a:p>
          <a:p>
            <a:pPr marL="804863" marR="0" lvl="1" indent="-268288" algn="l" defTabSz="804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49263" algn="l"/>
              </a:tabLst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Nouvelle Aquitaine : 11,6% </a:t>
            </a:r>
          </a:p>
          <a:p>
            <a:pPr marL="804863" marR="0" lvl="1" indent="-268288" algn="l" defTabSz="804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49263" algn="l"/>
              </a:tabLst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Occitanie : 10,3%</a:t>
            </a:r>
          </a:p>
          <a:p>
            <a:pPr marL="804863" marR="0" lvl="1" indent="-268288" algn="l" defTabSz="804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49263" algn="l"/>
              </a:tabLst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Corse : 9,8%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28FEECB-0BEC-F36E-9BD7-DAE9928BE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622" y="506953"/>
            <a:ext cx="4139109" cy="17543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En 2022 :</a:t>
            </a:r>
          </a:p>
          <a:p>
            <a:pPr marL="5349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4</a:t>
            </a:r>
            <a:r>
              <a:rPr kumimoji="0" lang="fr-FR" altLang="fr-FR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ème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 rang des producteurs européens d'électricité photovoltaïque avec 10 % de la production de l’UE, derrière l'Allemagne, l'Espagne et l'Italie</a:t>
            </a:r>
          </a:p>
          <a:p>
            <a:pPr marL="5349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12</a:t>
            </a:r>
            <a:r>
              <a:rPr kumimoji="0" lang="fr-FR" altLang="fr-FR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ème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  rang mondial (1,5 % de la production mondiale)</a:t>
            </a:r>
          </a:p>
          <a:p>
            <a:pPr marL="5349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16</a:t>
            </a:r>
            <a:r>
              <a:rPr kumimoji="0" lang="fr-FR" altLang="fr-FR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ème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 rang européen en termes de puissance installées par habitant à 57,6% de la moyenne de l’UE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6B059C-496A-B4E2-8444-8B200F6ADEE3}"/>
              </a:ext>
            </a:extLst>
          </p:cNvPr>
          <p:cNvSpPr txBox="1"/>
          <p:nvPr/>
        </p:nvSpPr>
        <p:spPr>
          <a:xfrm>
            <a:off x="1017923" y="4395836"/>
            <a:ext cx="54809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Evolution du parc solaire photovoltaïque en France continentale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221AEF0-E7CD-285F-7DE4-82D80319D1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33" y="1879284"/>
            <a:ext cx="4515299" cy="257874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8CB0703-0CD4-D806-7D3C-DE28099EEA3B}"/>
              </a:ext>
            </a:extLst>
          </p:cNvPr>
          <p:cNvSpPr txBox="1"/>
          <p:nvPr/>
        </p:nvSpPr>
        <p:spPr>
          <a:xfrm>
            <a:off x="7998022" y="4416826"/>
            <a:ext cx="4119709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Manque de foncier, un des principaux freins au développement du photovoltaïque français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Potentiel le plus important :</a:t>
            </a:r>
          </a:p>
          <a:p>
            <a:pPr marL="5349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Les dépôts d'hydrocarbures</a:t>
            </a:r>
          </a:p>
          <a:p>
            <a:pPr marL="5349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Les toitures </a:t>
            </a:r>
          </a:p>
          <a:p>
            <a:pPr marL="5349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Les ombrières</a:t>
            </a:r>
          </a:p>
          <a:p>
            <a:pPr marL="5349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Les terrains désaffectés ayant abrité des activités commerciales, artisanales ou d'industrie mécanique</a:t>
            </a:r>
          </a:p>
          <a:p>
            <a:pPr marL="5349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Les anciens dépôts de déchets</a:t>
            </a:r>
          </a:p>
          <a:p>
            <a:pPr marL="5349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Les bords d’autoroute</a:t>
            </a:r>
          </a:p>
          <a:p>
            <a:pPr marL="5349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L’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agrivoltaïsme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A6C26EA-04F6-3743-F6A8-0FC2F974C8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" y="4942425"/>
            <a:ext cx="3040066" cy="190802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CC5EE3C-57C7-6E88-705D-C1DDF94F94CF}"/>
              </a:ext>
            </a:extLst>
          </p:cNvPr>
          <p:cNvSpPr txBox="1"/>
          <p:nvPr/>
        </p:nvSpPr>
        <p:spPr>
          <a:xfrm>
            <a:off x="3093454" y="4993795"/>
            <a:ext cx="4834132" cy="18642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Centrale solaire de Cestas (Gironde), plus grande d'Europe :</a:t>
            </a: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Construite par la société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Neoen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+mn-cs"/>
            </a:endParaRP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Inaugurée en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2015</a:t>
            </a: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Un million de panneaux construits en Chine (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45%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de l’investissement) </a:t>
            </a: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Surface :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260 ha</a:t>
            </a: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Puissance installée :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300 </a:t>
            </a:r>
            <a:r>
              <a:rPr kumimoji="0" lang="fr-FR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MWc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 </a:t>
            </a: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Production équivalent à la consommation moyenne de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50000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foyers  </a:t>
            </a: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Tarif de vente de l’électricité à EDF de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105 €/MWh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supérieur au prix de l’électricité sur le réseau (moins de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40 €/MWh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62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128175-6EBC-9890-D5F9-CC4F15C33645}"/>
              </a:ext>
            </a:extLst>
          </p:cNvPr>
          <p:cNvSpPr/>
          <p:nvPr/>
        </p:nvSpPr>
        <p:spPr>
          <a:xfrm>
            <a:off x="353246" y="377344"/>
            <a:ext cx="2637594" cy="9942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Times New Roman" panose="02020603050405020304" pitchFamily="18" charset="0"/>
                <a:cs typeface="+mn-cs"/>
              </a:rPr>
              <a:t>En 2050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Times New Roman" panose="02020603050405020304" pitchFamily="18" charset="0"/>
                <a:cs typeface="+mn-cs"/>
              </a:rPr>
              <a:t>: Emissions de GES de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Times New Roman" panose="02020603050405020304" pitchFamily="18" charset="0"/>
                <a:cs typeface="+mn-cs"/>
              </a:rPr>
              <a:t>80 MtCO2eq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Times New Roman" panose="02020603050405020304" pitchFamily="18" charset="0"/>
                <a:cs typeface="+mn-cs"/>
              </a:rPr>
              <a:t>pour une absorption de 80 MtCO2eq par les puits de carbone (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Times New Roman" panose="02020603050405020304" pitchFamily="18" charset="0"/>
                <a:cs typeface="+mn-cs"/>
              </a:rPr>
              <a:t>zéro émissions nettes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EC438F3-39CA-DBF0-9D29-DAA9BEC93E07}"/>
              </a:ext>
            </a:extLst>
          </p:cNvPr>
          <p:cNvCxnSpPr/>
          <p:nvPr/>
        </p:nvCxnSpPr>
        <p:spPr>
          <a:xfrm flipH="1" flipV="1">
            <a:off x="0" y="3545363"/>
            <a:ext cx="12307330" cy="164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5123B9E1-7A8D-600C-365C-0075914C6350}"/>
              </a:ext>
            </a:extLst>
          </p:cNvPr>
          <p:cNvSpPr/>
          <p:nvPr/>
        </p:nvSpPr>
        <p:spPr>
          <a:xfrm>
            <a:off x="3096296" y="1363105"/>
            <a:ext cx="5412580" cy="535837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12A1CD2-A061-3C5F-DE44-D758E70C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C50FA62-0118-FEAB-DDCB-047389CEEC00}"/>
              </a:ext>
            </a:extLst>
          </p:cNvPr>
          <p:cNvSpPr txBox="1">
            <a:spLocks/>
          </p:cNvSpPr>
          <p:nvPr/>
        </p:nvSpPr>
        <p:spPr>
          <a:xfrm>
            <a:off x="3360575" y="120018"/>
            <a:ext cx="4884021" cy="39363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j-ea"/>
                <a:cs typeface="+mj-cs"/>
              </a:rPr>
              <a:t>Plan français de transition énergétique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28D3862-2AB1-D348-15DB-5266EA37932E}"/>
              </a:ext>
            </a:extLst>
          </p:cNvPr>
          <p:cNvGrpSpPr/>
          <p:nvPr/>
        </p:nvGrpSpPr>
        <p:grpSpPr>
          <a:xfrm>
            <a:off x="3087489" y="615400"/>
            <a:ext cx="8510274" cy="1249860"/>
            <a:chOff x="6851555" y="805994"/>
            <a:chExt cx="5736605" cy="1507146"/>
          </a:xfrm>
          <a:noFill/>
        </p:grpSpPr>
        <p:sp>
          <p:nvSpPr>
            <p:cNvPr id="5" name="Rectangle à coins arrondis 28">
              <a:extLst>
                <a:ext uri="{FF2B5EF4-FFF2-40B4-BE49-F238E27FC236}">
                  <a16:creationId xmlns:a16="http://schemas.microsoft.com/office/drawing/2014/main" id="{4DCD1E61-AEBE-32E2-87D7-5EB2A0571608}"/>
                </a:ext>
              </a:extLst>
            </p:cNvPr>
            <p:cNvSpPr/>
            <p:nvPr/>
          </p:nvSpPr>
          <p:spPr>
            <a:xfrm>
              <a:off x="6902193" y="1193341"/>
              <a:ext cx="5077978" cy="11197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7D66628-463A-DE68-7AB5-281BC5E47C5C}"/>
                </a:ext>
              </a:extLst>
            </p:cNvPr>
            <p:cNvSpPr txBox="1"/>
            <p:nvPr/>
          </p:nvSpPr>
          <p:spPr>
            <a:xfrm>
              <a:off x="6851555" y="805994"/>
              <a:ext cx="5736605" cy="8907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A3A3A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Calibri" panose="020F0502020204030204" pitchFamily="34" charset="0"/>
                  <a:cs typeface="+mn-cs"/>
                </a:rPr>
                <a:t>A l’occasion de l’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Calibri" panose="020F0502020204030204" pitchFamily="34" charset="0"/>
                  <a:cs typeface="+mn-cs"/>
                </a:rPr>
                <a:t>accord de Paris (2015)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A3A3A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Calibri" panose="020F0502020204030204" pitchFamily="34" charset="0"/>
                  <a:cs typeface="+mn-cs"/>
                </a:rPr>
                <a:t>, la France s'est engagée à atteindre la neutralité carbone en 2050 : 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A3A3A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Calibri" panose="020F0502020204030204" pitchFamily="34" charset="0"/>
                  <a:cs typeface="+mn-cs"/>
                </a:rPr>
                <a:t>Equilibre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A3A3A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Calibri" panose="020F0502020204030204" pitchFamily="34" charset="0"/>
                  <a:cs typeface="+mn-cs"/>
                </a:rPr>
                <a:t>entre 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A3A3A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Calibri" panose="020F0502020204030204" pitchFamily="34" charset="0"/>
                  <a:cs typeface="+mn-cs"/>
                </a:rPr>
                <a:t>les émissions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A3A3A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Calibri" panose="020F0502020204030204" pitchFamily="34" charset="0"/>
                  <a:cs typeface="+mn-cs"/>
                </a:rPr>
                <a:t>de 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A3A3A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Calibri" panose="020F0502020204030204" pitchFamily="34" charset="0"/>
                  <a:cs typeface="+mn-cs"/>
                </a:rPr>
                <a:t>GES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A3A3A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Calibri" panose="020F0502020204030204" pitchFamily="34" charset="0"/>
                  <a:cs typeface="+mn-cs"/>
                </a:rPr>
                <a:t> et la 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A3A3A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Calibri" panose="020F0502020204030204" pitchFamily="34" charset="0"/>
                  <a:cs typeface="+mn-cs"/>
                </a:rPr>
                <a:t>compensation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A3A3A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Calibri" panose="020F0502020204030204" pitchFamily="34" charset="0"/>
                  <a:cs typeface="+mn-cs"/>
                </a:rPr>
                <a:t>permise par les puits de carbone (réservoirs naturels ou artificiels absorbant du carbone).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3D218D48-CD40-B7FB-EA72-3F553FD6C15B}"/>
              </a:ext>
            </a:extLst>
          </p:cNvPr>
          <p:cNvSpPr txBox="1"/>
          <p:nvPr/>
        </p:nvSpPr>
        <p:spPr>
          <a:xfrm>
            <a:off x="5171253" y="1572621"/>
            <a:ext cx="13983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2 stratégies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7B868C-1356-957B-1A24-0A4B1D80E153}"/>
              </a:ext>
            </a:extLst>
          </p:cNvPr>
          <p:cNvSpPr/>
          <p:nvPr/>
        </p:nvSpPr>
        <p:spPr>
          <a:xfrm>
            <a:off x="150458" y="2071642"/>
            <a:ext cx="4437529" cy="38167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3D8AE2D-B106-C1B6-8C06-EFAAE0F25E98}"/>
              </a:ext>
            </a:extLst>
          </p:cNvPr>
          <p:cNvSpPr txBox="1"/>
          <p:nvPr/>
        </p:nvSpPr>
        <p:spPr>
          <a:xfrm>
            <a:off x="314916" y="2145853"/>
            <a:ext cx="4231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Times New Roman" panose="02020603050405020304" pitchFamily="18" charset="0"/>
              </a:rPr>
              <a:t>La stratégie nationale bas-carbone (SNBC)</a:t>
            </a:r>
            <a:r>
              <a:rPr kumimoji="0" lang="fr-FR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AB0CF506-0AA1-166F-98A5-AF59DDB94095}"/>
              </a:ext>
            </a:extLst>
          </p:cNvPr>
          <p:cNvSpPr/>
          <p:nvPr/>
        </p:nvSpPr>
        <p:spPr>
          <a:xfrm rot="3046238">
            <a:off x="4775842" y="1972310"/>
            <a:ext cx="228621" cy="30721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7DF0E5-5656-EC04-6B38-A696EF3BB4ED}"/>
              </a:ext>
            </a:extLst>
          </p:cNvPr>
          <p:cNvSpPr/>
          <p:nvPr/>
        </p:nvSpPr>
        <p:spPr>
          <a:xfrm>
            <a:off x="7042702" y="2071643"/>
            <a:ext cx="5149298" cy="2270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6149341-C2BB-F000-B892-6E61A6D615B4}"/>
              </a:ext>
            </a:extLst>
          </p:cNvPr>
          <p:cNvSpPr txBox="1"/>
          <p:nvPr/>
        </p:nvSpPr>
        <p:spPr>
          <a:xfrm>
            <a:off x="7204031" y="2105592"/>
            <a:ext cx="4951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Times New Roman" panose="02020603050405020304" pitchFamily="18" charset="0"/>
              </a:rPr>
              <a:t>La programmation pluriannuelle de l’énergie (PPE)</a:t>
            </a:r>
            <a:r>
              <a:rPr kumimoji="0" lang="fr-FR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Times New Roman" panose="02020603050405020304" pitchFamily="18" charset="0"/>
              </a:rPr>
              <a:t>  </a:t>
            </a: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75FD2E2F-5496-EA56-3E39-EA0BEA7B93B9}"/>
              </a:ext>
            </a:extLst>
          </p:cNvPr>
          <p:cNvSpPr/>
          <p:nvPr/>
        </p:nvSpPr>
        <p:spPr>
          <a:xfrm rot="18941544">
            <a:off x="6659950" y="1972310"/>
            <a:ext cx="228621" cy="30721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57236B06-05E0-6F76-DED6-6733F7AAA6E0}"/>
              </a:ext>
            </a:extLst>
          </p:cNvPr>
          <p:cNvSpPr/>
          <p:nvPr/>
        </p:nvSpPr>
        <p:spPr>
          <a:xfrm>
            <a:off x="-24606" y="1783081"/>
            <a:ext cx="4675615" cy="4682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marR="0" lvl="2" indent="-28575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Feuille de route pour réduire les émissions de GES</a:t>
            </a:r>
          </a:p>
          <a:p>
            <a:pPr marL="381000" marR="0" lvl="2" indent="-28575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Définition de plafonds d’émissions répartis par : </a:t>
            </a:r>
          </a:p>
          <a:p>
            <a:pPr marL="534988" marR="0" lvl="3" indent="-173038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Grands secteurs (transports, bâtiments industrie, agriculture,..)</a:t>
            </a:r>
          </a:p>
          <a:p>
            <a:pPr marL="534988" marR="0" lvl="3" indent="-173038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Catégories de GES</a:t>
            </a:r>
          </a:p>
          <a:p>
            <a:pPr marL="381000" marR="0" lvl="2" indent="-28575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4 grands objectifs :</a:t>
            </a:r>
          </a:p>
          <a:p>
            <a:pPr marL="534988" marR="0" lvl="3" indent="-173038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Décarboner la production d’énergie</a:t>
            </a:r>
          </a:p>
          <a:p>
            <a:pPr marL="534988" marR="0" lvl="3" indent="-173038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Réduire de moitié les consommations d’énergie dans tous les secteurs </a:t>
            </a:r>
          </a:p>
          <a:p>
            <a:pPr marL="534988" marR="0" lvl="3" indent="-173038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Réduire les émissions non liées à l’énergie</a:t>
            </a:r>
          </a:p>
          <a:p>
            <a:pPr marL="534988" marR="0" lvl="3" indent="-173038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Augmenter les puits de carbone naturels (forêts, marais...) et développer des technologies de capture et de stockage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du carbone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312B26B-5753-C253-3D96-390FCFC18DE6}"/>
              </a:ext>
            </a:extLst>
          </p:cNvPr>
          <p:cNvSpPr/>
          <p:nvPr/>
        </p:nvSpPr>
        <p:spPr>
          <a:xfrm>
            <a:off x="7089644" y="2444146"/>
            <a:ext cx="4951898" cy="18978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marR="0" lvl="2" indent="-28575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Outil de pilotage de la politique énergétique nationale</a:t>
            </a:r>
          </a:p>
          <a:p>
            <a:pPr marL="381000" marR="0" lvl="2" indent="-28575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Fixation des priorités d’action du gouvernement </a:t>
            </a:r>
          </a:p>
          <a:p>
            <a:pPr marL="381000" marR="0" lvl="2" indent="-28575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4 grands objectifs :</a:t>
            </a:r>
          </a:p>
          <a:p>
            <a:pPr marL="534988" marR="0" lvl="3" indent="-173038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Faire baisser la consommation d'énergie</a:t>
            </a:r>
          </a:p>
          <a:p>
            <a:pPr marL="534988" marR="0" lvl="3" indent="-173038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Réduire l'usage des énergies fossiles </a:t>
            </a:r>
          </a:p>
          <a:p>
            <a:pPr marL="534988" marR="0" lvl="3" indent="-173038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Diversifier le mix énergétique en développant les énergies renouvelables</a:t>
            </a:r>
          </a:p>
          <a:p>
            <a:pPr marL="534988" marR="0" lvl="3" indent="-173038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Créer des emplois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41384FE-E23F-7FE9-907B-48BDEFBC16C5}"/>
              </a:ext>
            </a:extLst>
          </p:cNvPr>
          <p:cNvSpPr/>
          <p:nvPr/>
        </p:nvSpPr>
        <p:spPr>
          <a:xfrm>
            <a:off x="4651009" y="4663056"/>
            <a:ext cx="7120797" cy="20092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marR="0" lvl="2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Tx/>
              <a:buNone/>
              <a:tabLst>
                <a:tab pos="809625" algn="l"/>
              </a:tabLst>
              <a:defRPr/>
            </a:pPr>
            <a:endParaRPr kumimoji="0" lang="fr-FR" sz="13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361950" marR="0" lvl="2" indent="-2667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L’électricité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 occupera une place 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croissante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 dans le 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mix énergétique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 français selon tous les scénarios</a:t>
            </a:r>
          </a:p>
          <a:p>
            <a:pPr marL="361950" marR="0" lvl="2" indent="-2667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Wingdings" panose="05000000000000000000" pitchFamily="2" charset="2"/>
              <a:buChar char="ü"/>
              <a:tabLst>
                <a:tab pos="809625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De nombreux enjeux :</a:t>
            </a:r>
          </a:p>
          <a:p>
            <a:pPr marL="534988" marR="0" lvl="3" indent="-173038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Evolution du mix de production et des usages</a:t>
            </a:r>
          </a:p>
          <a:p>
            <a:pPr marL="534988" marR="0" lvl="3" indent="-173038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Impacts des </a:t>
            </a:r>
            <a:r>
              <a:rPr kumimoji="0" lang="fr-FR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EnR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534988" marR="0" lvl="3" indent="-173038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Investissements dans les moyens de production, et le réseau</a:t>
            </a:r>
          </a:p>
          <a:p>
            <a:pPr marL="534988" marR="0" lvl="3" indent="-173038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Fonciers </a:t>
            </a:r>
          </a:p>
          <a:p>
            <a:pPr marL="534988" marR="0" lvl="3" indent="-173038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80000"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Ressources naturelles pour les besoins de matériaux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>
            <a:cxnSpLocks/>
          </p:cNvCxnSpPr>
          <p:nvPr/>
        </p:nvCxnSpPr>
        <p:spPr>
          <a:xfrm flipH="1" flipV="1">
            <a:off x="6796744" y="3489637"/>
            <a:ext cx="25722" cy="58219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72" idx="1"/>
          </p:cNvCxnSpPr>
          <p:nvPr/>
        </p:nvCxnSpPr>
        <p:spPr>
          <a:xfrm flipH="1" flipV="1">
            <a:off x="4999193" y="1042842"/>
            <a:ext cx="1379720" cy="150353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cxnSpLocks/>
            <a:stCxn id="73" idx="1"/>
            <a:endCxn id="30" idx="6"/>
          </p:cNvCxnSpPr>
          <p:nvPr/>
        </p:nvCxnSpPr>
        <p:spPr>
          <a:xfrm flipH="1" flipV="1">
            <a:off x="4449515" y="2448507"/>
            <a:ext cx="1773794" cy="456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cxnSpLocks/>
          </p:cNvCxnSpPr>
          <p:nvPr/>
        </p:nvCxnSpPr>
        <p:spPr>
          <a:xfrm flipH="1">
            <a:off x="7262972" y="3608907"/>
            <a:ext cx="628119" cy="679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cxnSpLocks/>
          </p:cNvCxnSpPr>
          <p:nvPr/>
        </p:nvCxnSpPr>
        <p:spPr>
          <a:xfrm flipH="1">
            <a:off x="4946981" y="3189430"/>
            <a:ext cx="1330755" cy="289595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/>
          </p:cNvCxnSpPr>
          <p:nvPr/>
        </p:nvCxnSpPr>
        <p:spPr>
          <a:xfrm flipH="1">
            <a:off x="7223074" y="1822227"/>
            <a:ext cx="911036" cy="791952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cxnSpLocks/>
            <a:endCxn id="79" idx="6"/>
          </p:cNvCxnSpPr>
          <p:nvPr/>
        </p:nvCxnSpPr>
        <p:spPr>
          <a:xfrm flipH="1">
            <a:off x="1391052" y="2403728"/>
            <a:ext cx="2766510" cy="223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e 65"/>
          <p:cNvGrpSpPr/>
          <p:nvPr/>
        </p:nvGrpSpPr>
        <p:grpSpPr>
          <a:xfrm>
            <a:off x="3449750" y="1918079"/>
            <a:ext cx="999765" cy="1060856"/>
            <a:chOff x="256490" y="2701286"/>
            <a:chExt cx="848497" cy="828789"/>
          </a:xfrm>
        </p:grpSpPr>
        <p:sp>
          <p:nvSpPr>
            <p:cNvPr id="30" name="Ellipse 29"/>
            <p:cNvSpPr/>
            <p:nvPr/>
          </p:nvSpPr>
          <p:spPr>
            <a:xfrm>
              <a:off x="256490" y="2701286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19696" y="2915625"/>
              <a:ext cx="709073" cy="312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Histoire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8839856" y="136525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Plan de la présentation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7673230" y="1065104"/>
            <a:ext cx="1099750" cy="1169772"/>
            <a:chOff x="3518453" y="2854413"/>
            <a:chExt cx="1099750" cy="1169772"/>
          </a:xfrm>
        </p:grpSpPr>
        <p:sp>
          <p:nvSpPr>
            <p:cNvPr id="13" name="Ellipse 12"/>
            <p:cNvSpPr/>
            <p:nvPr/>
          </p:nvSpPr>
          <p:spPr>
            <a:xfrm>
              <a:off x="3518453" y="2854413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556583" y="3085356"/>
              <a:ext cx="1023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Ordres de grandeur</a:t>
              </a: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797901" y="1866277"/>
            <a:ext cx="991006" cy="1073213"/>
            <a:chOff x="256490" y="3714388"/>
            <a:chExt cx="848497" cy="828789"/>
          </a:xfrm>
        </p:grpSpPr>
        <p:sp>
          <p:nvSpPr>
            <p:cNvPr id="38" name="Ellipse 37"/>
            <p:cNvSpPr/>
            <p:nvPr/>
          </p:nvSpPr>
          <p:spPr>
            <a:xfrm>
              <a:off x="256490" y="3714388"/>
              <a:ext cx="848497" cy="828789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33322" y="3967582"/>
              <a:ext cx="681621" cy="30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Avenir</a:t>
              </a:r>
            </a:p>
          </p:txBody>
        </p:sp>
      </p:grpSp>
      <p:cxnSp>
        <p:nvCxnSpPr>
          <p:cNvPr id="41" name="Connecteur droit 40"/>
          <p:cNvCxnSpPr>
            <a:cxnSpLocks/>
          </p:cNvCxnSpPr>
          <p:nvPr/>
        </p:nvCxnSpPr>
        <p:spPr>
          <a:xfrm flipH="1">
            <a:off x="2395246" y="1111418"/>
            <a:ext cx="2545012" cy="5651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2336312" y="530825"/>
            <a:ext cx="1309960" cy="1219078"/>
            <a:chOff x="2445390" y="789381"/>
            <a:chExt cx="1231253" cy="1259466"/>
          </a:xfrm>
        </p:grpSpPr>
        <p:sp>
          <p:nvSpPr>
            <p:cNvPr id="12" name="Ellipse 11"/>
            <p:cNvSpPr/>
            <p:nvPr/>
          </p:nvSpPr>
          <p:spPr>
            <a:xfrm>
              <a:off x="2478569" y="789381"/>
              <a:ext cx="1198074" cy="12594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445390" y="934317"/>
              <a:ext cx="1225981" cy="784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Formes d’énergie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398848" y="529229"/>
            <a:ext cx="1486241" cy="1254995"/>
            <a:chOff x="8845659" y="2813567"/>
            <a:chExt cx="1437698" cy="1231212"/>
          </a:xfrm>
        </p:grpSpPr>
        <p:sp>
          <p:nvSpPr>
            <p:cNvPr id="29" name="Ellipse 28"/>
            <p:cNvSpPr/>
            <p:nvPr/>
          </p:nvSpPr>
          <p:spPr>
            <a:xfrm>
              <a:off x="8917729" y="2813567"/>
              <a:ext cx="1230125" cy="1231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845659" y="3200314"/>
              <a:ext cx="1437698" cy="392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Classifications</a:t>
              </a:r>
            </a:p>
          </p:txBody>
        </p:sp>
      </p:grpSp>
      <p:cxnSp>
        <p:nvCxnSpPr>
          <p:cNvPr id="46" name="Connecteur droit 45"/>
          <p:cNvCxnSpPr>
            <a:cxnSpLocks/>
            <a:endCxn id="36" idx="3"/>
          </p:cNvCxnSpPr>
          <p:nvPr/>
        </p:nvCxnSpPr>
        <p:spPr>
          <a:xfrm flipH="1">
            <a:off x="4106803" y="6060474"/>
            <a:ext cx="430734" cy="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6187890" y="4082270"/>
            <a:ext cx="1217708" cy="1206936"/>
            <a:chOff x="2492943" y="839011"/>
            <a:chExt cx="1099750" cy="1169772"/>
          </a:xfrm>
        </p:grpSpPr>
        <p:sp>
          <p:nvSpPr>
            <p:cNvPr id="48" name="Ellipse 47"/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564107" y="950415"/>
              <a:ext cx="1023489" cy="1051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dans le monde</a:t>
              </a: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3847231" y="3094832"/>
            <a:ext cx="1099750" cy="1169772"/>
            <a:chOff x="1589382" y="2647705"/>
            <a:chExt cx="1099750" cy="1169772"/>
          </a:xfrm>
        </p:grpSpPr>
        <p:sp>
          <p:nvSpPr>
            <p:cNvPr id="7" name="Ellipse 6"/>
            <p:cNvSpPr/>
            <p:nvPr/>
          </p:nvSpPr>
          <p:spPr>
            <a:xfrm>
              <a:off x="1589382" y="2647705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751508" y="3000255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Unités</a:t>
              </a:r>
            </a:p>
          </p:txBody>
        </p:sp>
      </p:grpSp>
      <p:sp>
        <p:nvSpPr>
          <p:cNvPr id="69" name="Espace réservé du numéro de diapositive 68"/>
          <p:cNvSpPr>
            <a:spLocks noGrp="1"/>
          </p:cNvSpPr>
          <p:nvPr>
            <p:ph type="sldNum" sz="quarter" idx="12"/>
          </p:nvPr>
        </p:nvSpPr>
        <p:spPr>
          <a:xfrm>
            <a:off x="852830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7697053" y="2644661"/>
            <a:ext cx="1099750" cy="1119344"/>
            <a:chOff x="8390772" y="1526060"/>
            <a:chExt cx="848497" cy="828789"/>
          </a:xfrm>
        </p:grpSpPr>
        <p:sp>
          <p:nvSpPr>
            <p:cNvPr id="68" name="Ellipse 67"/>
            <p:cNvSpPr/>
            <p:nvPr/>
          </p:nvSpPr>
          <p:spPr>
            <a:xfrm>
              <a:off x="8390772" y="1526060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8394054" y="1540419"/>
              <a:ext cx="836703" cy="75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Acteurs de l’énergie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6223309" y="2391281"/>
            <a:ext cx="1088760" cy="1059074"/>
            <a:chOff x="5316164" y="3205615"/>
            <a:chExt cx="1088760" cy="1059074"/>
          </a:xfrm>
        </p:grpSpPr>
        <p:sp>
          <p:nvSpPr>
            <p:cNvPr id="72" name="Ellipse 71"/>
            <p:cNvSpPr/>
            <p:nvPr/>
          </p:nvSpPr>
          <p:spPr>
            <a:xfrm>
              <a:off x="5316164" y="3205615"/>
              <a:ext cx="1062529" cy="1059074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5316164" y="3519265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Définitions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F301BAC-8A02-90ED-FB19-9CF6DF40EE17}"/>
              </a:ext>
            </a:extLst>
          </p:cNvPr>
          <p:cNvGrpSpPr/>
          <p:nvPr/>
        </p:nvGrpSpPr>
        <p:grpSpPr>
          <a:xfrm>
            <a:off x="1790185" y="3189430"/>
            <a:ext cx="991006" cy="1073213"/>
            <a:chOff x="-21892" y="2926028"/>
            <a:chExt cx="848497" cy="828789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FC19E21F-8FCE-0458-F9AE-D154EE2BDA7C}"/>
                </a:ext>
              </a:extLst>
            </p:cNvPr>
            <p:cNvSpPr/>
            <p:nvPr/>
          </p:nvSpPr>
          <p:spPr>
            <a:xfrm>
              <a:off x="-21892" y="2926028"/>
              <a:ext cx="848497" cy="828789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FA11269-924F-13AE-74DE-5A5F210E9110}"/>
                </a:ext>
              </a:extLst>
            </p:cNvPr>
            <p:cNvSpPr txBox="1"/>
            <p:nvPr/>
          </p:nvSpPr>
          <p:spPr>
            <a:xfrm>
              <a:off x="10054" y="3235063"/>
              <a:ext cx="771475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Hydrogène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A27DC53C-DB18-4417-8F2D-68CF5A2F45AA}"/>
              </a:ext>
            </a:extLst>
          </p:cNvPr>
          <p:cNvGrpSpPr/>
          <p:nvPr/>
        </p:nvGrpSpPr>
        <p:grpSpPr>
          <a:xfrm>
            <a:off x="436011" y="1974460"/>
            <a:ext cx="955041" cy="903232"/>
            <a:chOff x="380312" y="3698191"/>
            <a:chExt cx="848497" cy="828789"/>
          </a:xfrm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4F5139A7-6CD8-622F-7B1E-1DBFB34ECD78}"/>
                </a:ext>
              </a:extLst>
            </p:cNvPr>
            <p:cNvSpPr/>
            <p:nvPr/>
          </p:nvSpPr>
          <p:spPr>
            <a:xfrm>
              <a:off x="380312" y="3698191"/>
              <a:ext cx="848497" cy="828789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AAB8BA7-04E4-B9F1-FA75-03ECC46B1EB2}"/>
                </a:ext>
              </a:extLst>
            </p:cNvPr>
            <p:cNvSpPr txBox="1"/>
            <p:nvPr/>
          </p:nvSpPr>
          <p:spPr>
            <a:xfrm>
              <a:off x="439455" y="3989063"/>
              <a:ext cx="681621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Fusion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88F2CA92-E932-6784-1EC8-706825FF007F}"/>
              </a:ext>
            </a:extLst>
          </p:cNvPr>
          <p:cNvGrpSpPr/>
          <p:nvPr/>
        </p:nvGrpSpPr>
        <p:grpSpPr>
          <a:xfrm>
            <a:off x="386773" y="567161"/>
            <a:ext cx="1099750" cy="1073213"/>
            <a:chOff x="227201" y="3726168"/>
            <a:chExt cx="941603" cy="828789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DD188741-AAB6-4D20-940B-69AD28C9675B}"/>
                </a:ext>
              </a:extLst>
            </p:cNvPr>
            <p:cNvSpPr/>
            <p:nvPr/>
          </p:nvSpPr>
          <p:spPr>
            <a:xfrm>
              <a:off x="284406" y="3726168"/>
              <a:ext cx="848497" cy="828789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7A513AAC-D398-D6A3-EF58-3BC09CF16CF4}"/>
                </a:ext>
              </a:extLst>
            </p:cNvPr>
            <p:cNvSpPr txBox="1"/>
            <p:nvPr/>
          </p:nvSpPr>
          <p:spPr>
            <a:xfrm>
              <a:off x="227201" y="4021670"/>
              <a:ext cx="941603" cy="23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e-carburants</a:t>
              </a:r>
            </a:p>
          </p:txBody>
        </p:sp>
      </p:grp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CC7350DB-1378-FA72-F07B-6851641774F2}"/>
              </a:ext>
            </a:extLst>
          </p:cNvPr>
          <p:cNvCxnSpPr>
            <a:cxnSpLocks/>
          </p:cNvCxnSpPr>
          <p:nvPr/>
        </p:nvCxnSpPr>
        <p:spPr>
          <a:xfrm>
            <a:off x="2293404" y="2907848"/>
            <a:ext cx="0" cy="29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0557916B-8EFB-E068-B90B-802103912CDB}"/>
              </a:ext>
            </a:extLst>
          </p:cNvPr>
          <p:cNvCxnSpPr>
            <a:cxnSpLocks/>
            <a:stCxn id="38" idx="1"/>
            <a:endCxn id="83" idx="5"/>
          </p:cNvCxnSpPr>
          <p:nvPr/>
        </p:nvCxnSpPr>
        <p:spPr>
          <a:xfrm flipH="1" flipV="1">
            <a:off x="1299463" y="1483206"/>
            <a:ext cx="643567" cy="54023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B941CEF-37AE-A53D-4DAD-C0CD73ECC1FD}"/>
              </a:ext>
            </a:extLst>
          </p:cNvPr>
          <p:cNvGrpSpPr/>
          <p:nvPr/>
        </p:nvGrpSpPr>
        <p:grpSpPr>
          <a:xfrm>
            <a:off x="4566031" y="5447545"/>
            <a:ext cx="1217708" cy="1206936"/>
            <a:chOff x="2492943" y="839011"/>
            <a:chExt cx="1099750" cy="1169772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A8E747EA-7C7B-F04B-93B0-0B4D2C81AC4A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33240A8-4D50-9562-E2EE-F8B55BD7A4DE}"/>
                </a:ext>
              </a:extLst>
            </p:cNvPr>
            <p:cNvSpPr txBox="1"/>
            <p:nvPr/>
          </p:nvSpPr>
          <p:spPr>
            <a:xfrm>
              <a:off x="2569204" y="1060322"/>
              <a:ext cx="1023489" cy="68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Energie en France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F6070D8-6D57-9B2B-495E-1501E84754CA}"/>
              </a:ext>
            </a:extLst>
          </p:cNvPr>
          <p:cNvGrpSpPr/>
          <p:nvPr/>
        </p:nvGrpSpPr>
        <p:grpSpPr>
          <a:xfrm>
            <a:off x="3047178" y="5607588"/>
            <a:ext cx="1059625" cy="942089"/>
            <a:chOff x="2444313" y="839011"/>
            <a:chExt cx="1194690" cy="1169772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82042CA-5D8E-58B8-4BF4-9DC4F240AA5E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8CC4868-7671-62B3-C42F-6EA01A5EB2DE}"/>
                </a:ext>
              </a:extLst>
            </p:cNvPr>
            <p:cNvSpPr txBox="1"/>
            <p:nvPr/>
          </p:nvSpPr>
          <p:spPr>
            <a:xfrm>
              <a:off x="2444313" y="1210270"/>
              <a:ext cx="1194690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Consommation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E54C5174-08EE-FCE9-3E02-1E12488CBE5A}"/>
              </a:ext>
            </a:extLst>
          </p:cNvPr>
          <p:cNvGrpSpPr/>
          <p:nvPr/>
        </p:nvGrpSpPr>
        <p:grpSpPr>
          <a:xfrm>
            <a:off x="1779568" y="5633154"/>
            <a:ext cx="975418" cy="942089"/>
            <a:chOff x="2492943" y="839011"/>
            <a:chExt cx="1099750" cy="1169772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34582BAA-59FE-4622-F727-87B63DA4DAEF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58855FB-BDB1-7F6F-3C45-042F0A580698}"/>
                </a:ext>
              </a:extLst>
            </p:cNvPr>
            <p:cNvSpPr txBox="1"/>
            <p:nvPr/>
          </p:nvSpPr>
          <p:spPr>
            <a:xfrm>
              <a:off x="2552084" y="1232816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Eolien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D2311694-39F2-AB34-FB69-774E9F31881D}"/>
              </a:ext>
            </a:extLst>
          </p:cNvPr>
          <p:cNvGrpSpPr/>
          <p:nvPr/>
        </p:nvGrpSpPr>
        <p:grpSpPr>
          <a:xfrm>
            <a:off x="281512" y="5647687"/>
            <a:ext cx="1095978" cy="942089"/>
            <a:chOff x="2447597" y="839011"/>
            <a:chExt cx="1235677" cy="1169772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8584C274-4CE4-56E7-191C-E5EDD759254D}"/>
                </a:ext>
              </a:extLst>
            </p:cNvPr>
            <p:cNvSpPr/>
            <p:nvPr/>
          </p:nvSpPr>
          <p:spPr>
            <a:xfrm>
              <a:off x="2492943" y="8390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334DD2F3-A8FC-F0CD-B983-8BABBDF14C1D}"/>
                </a:ext>
              </a:extLst>
            </p:cNvPr>
            <p:cNvSpPr txBox="1"/>
            <p:nvPr/>
          </p:nvSpPr>
          <p:spPr>
            <a:xfrm>
              <a:off x="2447597" y="1232814"/>
              <a:ext cx="1235677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Photovoltaïque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8A6AC1D-6AA4-9D2F-6893-B86C35D3F0B2}"/>
              </a:ext>
            </a:extLst>
          </p:cNvPr>
          <p:cNvGrpSpPr/>
          <p:nvPr/>
        </p:nvGrpSpPr>
        <p:grpSpPr>
          <a:xfrm>
            <a:off x="3562119" y="4445586"/>
            <a:ext cx="975418" cy="942089"/>
            <a:chOff x="1087894" y="1147411"/>
            <a:chExt cx="1099750" cy="1169772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BF10DFA2-44C0-D5DC-DABA-4E2CD1E4EF4C}"/>
                </a:ext>
              </a:extLst>
            </p:cNvPr>
            <p:cNvSpPr/>
            <p:nvPr/>
          </p:nvSpPr>
          <p:spPr>
            <a:xfrm>
              <a:off x="1087894" y="1147411"/>
              <a:ext cx="1099750" cy="11697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E256EE7D-764F-AC88-7F84-55317B1944F4}"/>
                </a:ext>
              </a:extLst>
            </p:cNvPr>
            <p:cNvSpPr txBox="1"/>
            <p:nvPr/>
          </p:nvSpPr>
          <p:spPr>
            <a:xfrm>
              <a:off x="1147035" y="1541215"/>
              <a:ext cx="1023489" cy="38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PPE</a:t>
              </a:r>
            </a:p>
          </p:txBody>
        </p:sp>
      </p:grp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58FF7D99-E854-2FAD-E60E-E3AE1D4BF43F}"/>
              </a:ext>
            </a:extLst>
          </p:cNvPr>
          <p:cNvCxnSpPr>
            <a:cxnSpLocks/>
          </p:cNvCxnSpPr>
          <p:nvPr/>
        </p:nvCxnSpPr>
        <p:spPr>
          <a:xfrm flipH="1">
            <a:off x="2778787" y="6078633"/>
            <a:ext cx="298292" cy="1220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6F44EE3F-F2E5-0AAC-3013-70CABCEF83F7}"/>
              </a:ext>
            </a:extLst>
          </p:cNvPr>
          <p:cNvCxnSpPr>
            <a:cxnSpLocks/>
          </p:cNvCxnSpPr>
          <p:nvPr/>
        </p:nvCxnSpPr>
        <p:spPr>
          <a:xfrm flipH="1">
            <a:off x="1334360" y="6083366"/>
            <a:ext cx="402078" cy="979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43783D1-3B42-C964-F423-2A462BFCA5B0}"/>
              </a:ext>
            </a:extLst>
          </p:cNvPr>
          <p:cNvCxnSpPr>
            <a:cxnSpLocks/>
            <a:stCxn id="91" idx="5"/>
            <a:endCxn id="21" idx="1"/>
          </p:cNvCxnSpPr>
          <p:nvPr/>
        </p:nvCxnSpPr>
        <p:spPr>
          <a:xfrm>
            <a:off x="4394690" y="5249709"/>
            <a:ext cx="349670" cy="3745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7704006" y="4177455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734392" y="4470682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Fossiles</a:t>
            </a:r>
          </a:p>
        </p:txBody>
      </p:sp>
      <p:sp>
        <p:nvSpPr>
          <p:cNvPr id="62" name="Ellipse 61"/>
          <p:cNvSpPr/>
          <p:nvPr/>
        </p:nvSpPr>
        <p:spPr>
          <a:xfrm>
            <a:off x="8874244" y="4147109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908472" y="4484384"/>
            <a:ext cx="8156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Nucléaire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1A3F227-544A-AC00-A6B6-5125C2230D0F}"/>
              </a:ext>
            </a:extLst>
          </p:cNvPr>
          <p:cNvSpPr/>
          <p:nvPr/>
        </p:nvSpPr>
        <p:spPr>
          <a:xfrm>
            <a:off x="10049506" y="4126489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E83A578-A62C-F9B6-3008-DCE0019156B2}"/>
              </a:ext>
            </a:extLst>
          </p:cNvPr>
          <p:cNvSpPr txBox="1"/>
          <p:nvPr/>
        </p:nvSpPr>
        <p:spPr>
          <a:xfrm>
            <a:off x="10029313" y="4311808"/>
            <a:ext cx="9765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Métaux stratégiques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EE007EE-0DE4-846B-9A4A-1A97A417A65A}"/>
              </a:ext>
            </a:extLst>
          </p:cNvPr>
          <p:cNvSpPr/>
          <p:nvPr/>
        </p:nvSpPr>
        <p:spPr>
          <a:xfrm>
            <a:off x="10109011" y="5354191"/>
            <a:ext cx="876407" cy="918427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A8FA500-CBA4-5EB3-58A4-87B094EBB975}"/>
              </a:ext>
            </a:extLst>
          </p:cNvPr>
          <p:cNvSpPr txBox="1"/>
          <p:nvPr/>
        </p:nvSpPr>
        <p:spPr>
          <a:xfrm>
            <a:off x="10049506" y="5636802"/>
            <a:ext cx="9765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Terres rares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4BD19176-916E-7DA1-C3C1-56962A29CB79}"/>
              </a:ext>
            </a:extLst>
          </p:cNvPr>
          <p:cNvCxnSpPr>
            <a:cxnSpLocks/>
          </p:cNvCxnSpPr>
          <p:nvPr/>
        </p:nvCxnSpPr>
        <p:spPr>
          <a:xfrm flipH="1">
            <a:off x="7412486" y="4657330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4D567FC6-B757-1865-7614-6FA8C88984FF}"/>
              </a:ext>
            </a:extLst>
          </p:cNvPr>
          <p:cNvCxnSpPr>
            <a:cxnSpLocks/>
          </p:cNvCxnSpPr>
          <p:nvPr/>
        </p:nvCxnSpPr>
        <p:spPr>
          <a:xfrm flipH="1">
            <a:off x="11005838" y="5813404"/>
            <a:ext cx="235726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6DDE6332-ABA0-9F6F-9FE6-530E6C2DC7D1}"/>
              </a:ext>
            </a:extLst>
          </p:cNvPr>
          <p:cNvGrpSpPr/>
          <p:nvPr/>
        </p:nvGrpSpPr>
        <p:grpSpPr>
          <a:xfrm>
            <a:off x="11173588" y="5336484"/>
            <a:ext cx="976525" cy="956527"/>
            <a:chOff x="7363946" y="2495706"/>
            <a:chExt cx="941603" cy="828789"/>
          </a:xfrm>
        </p:grpSpPr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E997AFB2-A3F8-D7DD-D641-948FD0A8B6E8}"/>
                </a:ext>
              </a:extLst>
            </p:cNvPr>
            <p:cNvSpPr/>
            <p:nvPr/>
          </p:nvSpPr>
          <p:spPr>
            <a:xfrm>
              <a:off x="7429491" y="2495706"/>
              <a:ext cx="848497" cy="8287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51284901-06AA-DE0D-7CDB-49C60B345279}"/>
                </a:ext>
              </a:extLst>
            </p:cNvPr>
            <p:cNvSpPr txBox="1"/>
            <p:nvPr/>
          </p:nvSpPr>
          <p:spPr>
            <a:xfrm>
              <a:off x="7363946" y="2740185"/>
              <a:ext cx="941603" cy="237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+mn-cs"/>
                </a:rPr>
                <a:t>Stockage</a:t>
              </a:r>
            </a:p>
          </p:txBody>
        </p:sp>
      </p:grp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4F35FD34-C624-E683-2999-19C7DED6C62E}"/>
              </a:ext>
            </a:extLst>
          </p:cNvPr>
          <p:cNvCxnSpPr>
            <a:cxnSpLocks/>
          </p:cNvCxnSpPr>
          <p:nvPr/>
        </p:nvCxnSpPr>
        <p:spPr>
          <a:xfrm flipH="1" flipV="1">
            <a:off x="10515635" y="5025389"/>
            <a:ext cx="3880" cy="31205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344D0B6-1542-0B78-01BC-BA31A6C642DF}"/>
              </a:ext>
            </a:extLst>
          </p:cNvPr>
          <p:cNvCxnSpPr>
            <a:cxnSpLocks/>
          </p:cNvCxnSpPr>
          <p:nvPr/>
        </p:nvCxnSpPr>
        <p:spPr>
          <a:xfrm flipH="1">
            <a:off x="5689053" y="5139300"/>
            <a:ext cx="696369" cy="60114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D6CA272-4082-7CFF-583D-70ED13C37283}"/>
              </a:ext>
            </a:extLst>
          </p:cNvPr>
          <p:cNvCxnSpPr>
            <a:cxnSpLocks/>
          </p:cNvCxnSpPr>
          <p:nvPr/>
        </p:nvCxnSpPr>
        <p:spPr>
          <a:xfrm flipH="1">
            <a:off x="8552438" y="4654282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BB8A056-28FD-9C80-064B-6A97C0B9CE9A}"/>
              </a:ext>
            </a:extLst>
          </p:cNvPr>
          <p:cNvCxnSpPr>
            <a:cxnSpLocks/>
          </p:cNvCxnSpPr>
          <p:nvPr/>
        </p:nvCxnSpPr>
        <p:spPr>
          <a:xfrm flipH="1">
            <a:off x="9738110" y="4660378"/>
            <a:ext cx="329489" cy="29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5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133599" y="-354226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89881" y="46784"/>
            <a:ext cx="3089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énergies de l’avenir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6CD20A-4D41-D47B-CFCF-52B67B8AF3B7}"/>
              </a:ext>
            </a:extLst>
          </p:cNvPr>
          <p:cNvSpPr txBox="1"/>
          <p:nvPr/>
        </p:nvSpPr>
        <p:spPr>
          <a:xfrm>
            <a:off x="3815128" y="570004"/>
            <a:ext cx="4038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La fusion nucléaire : Le projet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Iter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3A89E8-FD3F-D3A6-46E8-54C58ACD8E61}"/>
              </a:ext>
            </a:extLst>
          </p:cNvPr>
          <p:cNvSpPr txBox="1"/>
          <p:nvPr/>
        </p:nvSpPr>
        <p:spPr>
          <a:xfrm>
            <a:off x="4194566" y="902953"/>
            <a:ext cx="3425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Semi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kumimoji="0" lang="fr-FR" sz="10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Semi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thermonuclear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Semi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10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Semi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Semi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10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Semi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reactor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Semi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78F987A-77BC-5D7C-0570-80A97942B600}"/>
              </a:ext>
            </a:extLst>
          </p:cNvPr>
          <p:cNvSpPr/>
          <p:nvPr/>
        </p:nvSpPr>
        <p:spPr>
          <a:xfrm>
            <a:off x="3073079" y="1221405"/>
            <a:ext cx="5353861" cy="640876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Le plus grand projet scientifique mondial actuel qui vise à long terme, à l'industrialisation de la fusion nucléaire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BAEBFCE-5609-9B33-2CC1-BDD8260269D8}"/>
              </a:ext>
            </a:extLst>
          </p:cNvPr>
          <p:cNvSpPr txBox="1"/>
          <p:nvPr/>
        </p:nvSpPr>
        <p:spPr>
          <a:xfrm>
            <a:off x="43265" y="4976907"/>
            <a:ext cx="5079376" cy="1846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Le projet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Construire un réacteur de recherche civile à fusion nucléaire de type tokamak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Démontrer que la fusion peut être utilisée comme  source d’énergie pour la production d’électricité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Produire un plasma de fusion équivalent à 500 MW de puissance thermique pour une puissance injectée dans le plasma de 50 MW (x par 10)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6CCB869-1100-5B21-602F-AB79D138CC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1" y="394203"/>
            <a:ext cx="1524307" cy="182821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56E8F31-6BF3-7C99-4382-225409EF9E9B}"/>
              </a:ext>
            </a:extLst>
          </p:cNvPr>
          <p:cNvSpPr txBox="1"/>
          <p:nvPr/>
        </p:nvSpPr>
        <p:spPr>
          <a:xfrm>
            <a:off x="488438" y="2149246"/>
            <a:ext cx="1645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Réaction de fusion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294C303-56E9-3A12-80B8-43ED03FB32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514" y="2037118"/>
            <a:ext cx="3682736" cy="223090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5CA6C55-18DF-1B6D-7941-6265594B9854}"/>
              </a:ext>
            </a:extLst>
          </p:cNvPr>
          <p:cNvSpPr txBox="1"/>
          <p:nvPr/>
        </p:nvSpPr>
        <p:spPr>
          <a:xfrm>
            <a:off x="4863941" y="4209663"/>
            <a:ext cx="1882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Coupe du tokamak d’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Iter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041D9CA-7A0B-7BA0-5623-A8A67C33C6F7}"/>
              </a:ext>
            </a:extLst>
          </p:cNvPr>
          <p:cNvSpPr txBox="1"/>
          <p:nvPr/>
        </p:nvSpPr>
        <p:spPr>
          <a:xfrm>
            <a:off x="7569250" y="2912803"/>
            <a:ext cx="4533755" cy="13734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défi technologique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Times New Roman" panose="02020603050405020304" pitchFamily="18" charset="0"/>
              </a:rPr>
              <a:t>Le plasma doit être chauffé à 150 millions de °C pour déclencher les réactions de fusion.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Times New Roman" panose="02020603050405020304" pitchFamily="18" charset="0"/>
              </a:rPr>
              <a:t>Pour protéger les parois, le plasma est confiné par un champ magnétique intense généré par des électroaimants supraconducteurs maintenus à −269 °C.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90E3CAD-1693-E3D3-3A55-50F6BE41F71D}"/>
              </a:ext>
            </a:extLst>
          </p:cNvPr>
          <p:cNvSpPr txBox="1"/>
          <p:nvPr/>
        </p:nvSpPr>
        <p:spPr>
          <a:xfrm>
            <a:off x="43265" y="2890594"/>
            <a:ext cx="3843249" cy="1410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Times New Roman" panose="02020603050405020304" pitchFamily="18" charset="0"/>
              </a:rPr>
              <a:t>L’énergie des étoiles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Times New Roman" panose="02020603050405020304" pitchFamily="18" charset="0"/>
              </a:rPr>
              <a:t>Dans le réacteur, sous l'influence d'une température et d'une pression extrêmes, l'hydrogène devient un plasma (gaz chaud électriquement chargé) dans lequel les atomes d'hydrogène peuvent fusionner et générer de l'énergie.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" b="0" i="0" u="none" strike="noStrike" kern="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60247D3-B80D-2528-613A-18E7FF6A940A}"/>
              </a:ext>
            </a:extLst>
          </p:cNvPr>
          <p:cNvSpPr txBox="1"/>
          <p:nvPr/>
        </p:nvSpPr>
        <p:spPr>
          <a:xfrm>
            <a:off x="8248867" y="4976907"/>
            <a:ext cx="3796645" cy="1846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Les perspectives :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Production d’énergie à grande échelle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Sources inépuisables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Pas d’émission de CO</a:t>
            </a:r>
            <a:r>
              <a:rPr kumimoji="0" lang="fr-FR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Pas de génération de déchet nucléaire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Pas de risque d’emballement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Pas d’application militaire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A010BAF-8EAF-5CCC-7FC7-0834BFA220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2641" y="4976907"/>
            <a:ext cx="3126226" cy="184665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1C065B9-387A-EAE7-EF65-36C7A278BE2A}"/>
              </a:ext>
            </a:extLst>
          </p:cNvPr>
          <p:cNvSpPr txBox="1"/>
          <p:nvPr/>
        </p:nvSpPr>
        <p:spPr>
          <a:xfrm>
            <a:off x="5122642" y="6566316"/>
            <a:ext cx="3126225" cy="257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Le chantier à Saint-Paul-lez-Durance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2FD4525-EE30-3197-2072-61ADB6686C39}"/>
              </a:ext>
            </a:extLst>
          </p:cNvPr>
          <p:cNvGrpSpPr/>
          <p:nvPr/>
        </p:nvGrpSpPr>
        <p:grpSpPr>
          <a:xfrm>
            <a:off x="8747506" y="65579"/>
            <a:ext cx="3352161" cy="2598375"/>
            <a:chOff x="8610600" y="136525"/>
            <a:chExt cx="3352161" cy="25983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FBD112-75AA-2716-5B60-7B2AF06A444D}"/>
                </a:ext>
              </a:extLst>
            </p:cNvPr>
            <p:cNvSpPr/>
            <p:nvPr/>
          </p:nvSpPr>
          <p:spPr>
            <a:xfrm>
              <a:off x="8610600" y="136525"/>
              <a:ext cx="3352161" cy="25983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E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8BA99FE-6DBA-54A3-5DE9-D6929164F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5543" y="154634"/>
              <a:ext cx="3141044" cy="1593425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563E2F6-EA05-BBBF-BF69-342B11DEF266}"/>
                </a:ext>
              </a:extLst>
            </p:cNvPr>
            <p:cNvSpPr txBox="1"/>
            <p:nvPr/>
          </p:nvSpPr>
          <p:spPr>
            <a:xfrm>
              <a:off x="8662836" y="1687396"/>
              <a:ext cx="3299925" cy="967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35 pays associés au projet 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Union européenne, Inde, Japon, Chine, Russie, Corée du Sud, États-Unis, Suisse et Royaume-Uni</a:t>
              </a:r>
              <a:endParaRPr kumimoji="0" lang="fr-FR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6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6659334" y="-201826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05360" y="-65902"/>
            <a:ext cx="3089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énergies de l’avenir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6CD20A-4D41-D47B-CFCF-52B67B8AF3B7}"/>
              </a:ext>
            </a:extLst>
          </p:cNvPr>
          <p:cNvSpPr txBox="1"/>
          <p:nvPr/>
        </p:nvSpPr>
        <p:spPr>
          <a:xfrm>
            <a:off x="3730607" y="457318"/>
            <a:ext cx="4038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L’hydrogène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2B7DFB-CBD8-0441-DEC7-EA804A0B53D9}"/>
              </a:ext>
            </a:extLst>
          </p:cNvPr>
          <p:cNvSpPr txBox="1"/>
          <p:nvPr/>
        </p:nvSpPr>
        <p:spPr>
          <a:xfrm>
            <a:off x="0" y="1236013"/>
            <a:ext cx="62644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Production mondiale en 2022 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74 millions de tonnes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en croissance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d’environ 2% par an depuis 50 ans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AD3407-6D98-C219-11F2-FCE33603551C}"/>
              </a:ext>
            </a:extLst>
          </p:cNvPr>
          <p:cNvSpPr/>
          <p:nvPr/>
        </p:nvSpPr>
        <p:spPr>
          <a:xfrm>
            <a:off x="3707770" y="3534266"/>
            <a:ext cx="5800810" cy="3636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36B081C-A522-505A-20DA-B77BA6D940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04" y="3615517"/>
            <a:ext cx="4223836" cy="32424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6CA7E2C-806C-7648-A78A-A6161AC224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021" y="3575977"/>
            <a:ext cx="4319447" cy="28628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42F1B3D-1F06-2859-B3D5-790CB01138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37970"/>
            <a:ext cx="3741614" cy="231701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C163BC8-A332-029A-38D1-92277CCB3294}"/>
              </a:ext>
            </a:extLst>
          </p:cNvPr>
          <p:cNvSpPr txBox="1"/>
          <p:nvPr/>
        </p:nvSpPr>
        <p:spPr>
          <a:xfrm>
            <a:off x="8087189" y="2632898"/>
            <a:ext cx="5130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Le plus énergétique des combustibles en poids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Ni toxique ni polluant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Ne libère que de l’eau à la combustion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13 fois moins dense que le méthane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B49BFBE-CDC2-0894-4451-34270C0169B3}"/>
              </a:ext>
            </a:extLst>
          </p:cNvPr>
          <p:cNvSpPr txBox="1"/>
          <p:nvPr/>
        </p:nvSpPr>
        <p:spPr>
          <a:xfrm>
            <a:off x="1532148" y="3672542"/>
            <a:ext cx="201921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Modes de production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96F8DCA-319B-14E3-5127-D5CAFC5DE4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5" y="3869564"/>
            <a:ext cx="2303282" cy="287768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63332AA-D1D7-CE00-D18C-E7D1A8647F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83" y="3980319"/>
            <a:ext cx="2094374" cy="287768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317D4E8-3F2A-7E1A-24FF-5E260AC244E6}"/>
              </a:ext>
            </a:extLst>
          </p:cNvPr>
          <p:cNvSpPr txBox="1"/>
          <p:nvPr/>
        </p:nvSpPr>
        <p:spPr>
          <a:xfrm>
            <a:off x="266631" y="1988491"/>
            <a:ext cx="58293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Actuellement l’H</a:t>
            </a:r>
            <a:r>
              <a:rPr kumimoji="0" lang="fr-FR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 occupe une place modeste dans le système énergétique mondial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(2% de la demande)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Arial" panose="020B0604020202020204" pitchFamily="34" charset="0"/>
              </a:rPr>
              <a:t>mais il est amené à jouer un rôle important dans la décarbonation profonde</a:t>
            </a:r>
          </a:p>
        </p:txBody>
      </p:sp>
    </p:spTree>
    <p:extLst>
      <p:ext uri="{BB962C8B-B14F-4D97-AF65-F5344CB8AC3E}">
        <p14:creationId xmlns:p14="http://schemas.microsoft.com/office/powerpoint/2010/main" val="5154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663700" y="-1304324"/>
            <a:ext cx="9829799" cy="927752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28543" y="82418"/>
            <a:ext cx="3089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énergies de l’avenir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6CD20A-4D41-D47B-CFCF-52B67B8AF3B7}"/>
              </a:ext>
            </a:extLst>
          </p:cNvPr>
          <p:cNvSpPr txBox="1"/>
          <p:nvPr/>
        </p:nvSpPr>
        <p:spPr>
          <a:xfrm>
            <a:off x="4253790" y="605638"/>
            <a:ext cx="4038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L’hydrogène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1B4B99-9B2E-9EEA-9A7B-2E2D6BFBD85D}"/>
              </a:ext>
            </a:extLst>
          </p:cNvPr>
          <p:cNvSpPr/>
          <p:nvPr/>
        </p:nvSpPr>
        <p:spPr>
          <a:xfrm>
            <a:off x="14360" y="1442203"/>
            <a:ext cx="12177640" cy="3852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164E5D3-E745-E618-97AB-D31D62774E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470884"/>
            <a:ext cx="2590090" cy="28343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6C4F28A-DED1-F0B4-A14F-1460FC40E5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24" y="1445648"/>
            <a:ext cx="6654800" cy="2834352"/>
          </a:xfrm>
          <a:prstGeom prst="rect">
            <a:avLst/>
          </a:prstGeom>
        </p:spPr>
      </p:pic>
      <p:cxnSp>
        <p:nvCxnSpPr>
          <p:cNvPr id="3" name="Connecteur droit 2"/>
          <p:cNvCxnSpPr>
            <a:cxnSpLocks/>
          </p:cNvCxnSpPr>
          <p:nvPr/>
        </p:nvCxnSpPr>
        <p:spPr>
          <a:xfrm flipH="1">
            <a:off x="0" y="3512944"/>
            <a:ext cx="193498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BEF5515-826B-E4F5-39E8-ACA6BD4AF707}"/>
              </a:ext>
            </a:extLst>
          </p:cNvPr>
          <p:cNvCxnSpPr>
            <a:cxnSpLocks/>
          </p:cNvCxnSpPr>
          <p:nvPr/>
        </p:nvCxnSpPr>
        <p:spPr>
          <a:xfrm flipH="1">
            <a:off x="11420856" y="3512944"/>
            <a:ext cx="77114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6">
            <a:extLst>
              <a:ext uri="{FF2B5EF4-FFF2-40B4-BE49-F238E27FC236}">
                <a16:creationId xmlns:a16="http://schemas.microsoft.com/office/drawing/2014/main" id="{6D586118-95F4-C8C0-8E5A-ACA85E36E334}"/>
              </a:ext>
            </a:extLst>
          </p:cNvPr>
          <p:cNvSpPr/>
          <p:nvPr/>
        </p:nvSpPr>
        <p:spPr>
          <a:xfrm>
            <a:off x="3364478" y="4628852"/>
            <a:ext cx="6428241" cy="22042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E85BDBE-7EA4-0AEC-7F75-D83226689123}"/>
              </a:ext>
            </a:extLst>
          </p:cNvPr>
          <p:cNvSpPr txBox="1"/>
          <p:nvPr/>
        </p:nvSpPr>
        <p:spPr>
          <a:xfrm>
            <a:off x="4398374" y="4251894"/>
            <a:ext cx="4139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Rendements comparés pour la mobilité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FD593CC-C3A8-CF7F-6D05-FC3128F5922E}"/>
              </a:ext>
            </a:extLst>
          </p:cNvPr>
          <p:cNvSpPr txBox="1"/>
          <p:nvPr/>
        </p:nvSpPr>
        <p:spPr>
          <a:xfrm>
            <a:off x="3356014" y="4666720"/>
            <a:ext cx="3111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Chaîne hydrogène de l’alimentation de l’électrolyseur au moteur 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24%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4E1A28-A69D-A510-EB6D-BEE2160B686F}"/>
              </a:ext>
            </a:extLst>
          </p:cNvPr>
          <p:cNvSpPr txBox="1"/>
          <p:nvPr/>
        </p:nvSpPr>
        <p:spPr>
          <a:xfrm>
            <a:off x="3372039" y="5120269"/>
            <a:ext cx="23550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Electrolyse : 65%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Compression : 92,3% (350 bar)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 : 48,3%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Convertisseur : 98%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Onduleur et transformateur : 95%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Moteur : 90%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724E59F-E32A-8681-E94C-5647A81C8BF8}"/>
              </a:ext>
            </a:extLst>
          </p:cNvPr>
          <p:cNvSpPr txBox="1"/>
          <p:nvPr/>
        </p:nvSpPr>
        <p:spPr>
          <a:xfrm>
            <a:off x="6674595" y="4678733"/>
            <a:ext cx="295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Chaîne électrique de l’alimentation de la batterie  au moteur 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70%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3BBECA-4A24-E77D-6AA9-882534285370}"/>
              </a:ext>
            </a:extLst>
          </p:cNvPr>
          <p:cNvSpPr txBox="1"/>
          <p:nvPr/>
        </p:nvSpPr>
        <p:spPr>
          <a:xfrm>
            <a:off x="6671257" y="5120269"/>
            <a:ext cx="2355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Charge : 88%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Décharge : 93%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Onduleur et transformateur : 95%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Moteur : 90%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FAB6E9D-27E6-E28B-EA06-1D853C1DE3A0}"/>
              </a:ext>
            </a:extLst>
          </p:cNvPr>
          <p:cNvSpPr txBox="1"/>
          <p:nvPr/>
        </p:nvSpPr>
        <p:spPr>
          <a:xfrm>
            <a:off x="3505775" y="6467805"/>
            <a:ext cx="6330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 kWh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d’électricité sont nécessaires pour produire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kg d’H</a:t>
            </a:r>
            <a:r>
              <a:rPr kumimoji="0" lang="fr-FR" sz="1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 électrolyse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1794012" y="-374914"/>
            <a:ext cx="8483601" cy="853302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65661" y="-38100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Définitions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86587" y="595239"/>
            <a:ext cx="1413911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RENDEMENT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67" y="1000817"/>
            <a:ext cx="657349" cy="55342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06" y="1000817"/>
            <a:ext cx="657349" cy="55342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5813" y="939144"/>
            <a:ext cx="730604" cy="61509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452613" y="1567132"/>
            <a:ext cx="5382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Rapport entre l’énergie produite et celle nécessaire à sa production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B738CF-4B0A-37BB-2EF7-6C5912A69B6A}"/>
              </a:ext>
            </a:extLst>
          </p:cNvPr>
          <p:cNvSpPr txBox="1"/>
          <p:nvPr/>
        </p:nvSpPr>
        <p:spPr>
          <a:xfrm>
            <a:off x="2732307" y="1936313"/>
            <a:ext cx="733761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7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100000"/>
              <a:buFont typeface="Wingdings" panose="05000000000000000000" pitchFamily="2" charset="2"/>
              <a:buChar char="ü"/>
              <a:tabLst>
                <a:tab pos="534988" algn="l"/>
                <a:tab pos="803275" algn="l"/>
              </a:tabLst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Cheminée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:</a:t>
            </a:r>
          </a:p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Foyer ouvert 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10 à 15%</a:t>
            </a:r>
          </a:p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Foyer fermé 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70%</a:t>
            </a:r>
          </a:p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100000"/>
              <a:buFont typeface="Wingdings" panose="05000000000000000000" pitchFamily="2" charset="2"/>
              <a:buChar char="ü"/>
              <a:tabLst>
                <a:tab pos="534988" algn="l"/>
                <a:tab pos="803275" algn="l"/>
              </a:tabLst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363537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7E6E6">
                  <a:lumMod val="50000"/>
                </a:srgbClr>
              </a:buClr>
              <a:buSzPct val="100000"/>
              <a:buFont typeface="Wingdings" panose="05000000000000000000" pitchFamily="2" charset="2"/>
              <a:buChar char="ü"/>
              <a:tabLst>
                <a:tab pos="534988" algn="l"/>
                <a:tab pos="803275" algn="l"/>
              </a:tabLst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Moteur à combustion interne :</a:t>
            </a:r>
          </a:p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7E6E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Moteur à allumage commandé (essence) 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38%</a:t>
            </a:r>
          </a:p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7E6E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Moteur diesel 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43%</a:t>
            </a:r>
          </a:p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7E6E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Pendant les courts trajets en ville les rendements des moteurs thermiques n’excèdent pas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15%</a:t>
            </a:r>
          </a:p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7E6E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Gros moteurs industriels 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50%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grâce à la cogénération (production d’eau chaude sur les bateaux)</a:t>
            </a:r>
          </a:p>
          <a:p>
            <a:pPr marL="534987" marR="0" lvl="2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534988" algn="l"/>
                <a:tab pos="803275" algn="l"/>
              </a:tabLst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363537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100000"/>
              <a:buFont typeface="Wingdings" panose="05000000000000000000" pitchFamily="2" charset="2"/>
              <a:buChar char="ü"/>
              <a:tabLst>
                <a:tab pos="534988" algn="l"/>
                <a:tab pos="803275" algn="l"/>
              </a:tabLst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Moteur électrique : 75 à 90% selon le type de moteur</a:t>
            </a:r>
          </a:p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7E6E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Rendement très supérieur à celui d’un moteur thermique</a:t>
            </a:r>
          </a:p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7E6E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Ce rendement devient de l’ordre de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28 à 33%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si on prend en compte celui du réseau électrique français  qui est de l’ordre de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37%</a:t>
            </a:r>
          </a:p>
          <a:p>
            <a:pPr marL="534987" marR="0" lvl="2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Tx/>
              <a:buNone/>
              <a:tabLst>
                <a:tab pos="534988" algn="l"/>
                <a:tab pos="803275" algn="l"/>
              </a:tabLst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363537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100000"/>
              <a:buFont typeface="Wingdings" panose="05000000000000000000" pitchFamily="2" charset="2"/>
              <a:buChar char="ü"/>
              <a:tabLst>
                <a:tab pos="534988" algn="l"/>
                <a:tab pos="803275" algn="l"/>
              </a:tabLst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Turbine à gaz : 35 à 40%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(jet)</a:t>
            </a:r>
          </a:p>
          <a:p>
            <a:pPr marL="363537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 typeface="Wingdings" panose="05000000000000000000" pitchFamily="2" charset="2"/>
              <a:buChar char="ü"/>
              <a:tabLst>
                <a:tab pos="534988" algn="l"/>
                <a:tab pos="803275" algn="l"/>
              </a:tabLst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363537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100000"/>
              <a:buFont typeface="Wingdings" panose="05000000000000000000" pitchFamily="2" charset="2"/>
              <a:buChar char="ü"/>
              <a:tabLst>
                <a:tab pos="534988" algn="l"/>
                <a:tab pos="803275" algn="l"/>
              </a:tabLst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Chaudières domestiques : </a:t>
            </a:r>
          </a:p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Electrique 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100 %</a:t>
            </a:r>
          </a:p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Fuel 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85 %</a:t>
            </a:r>
          </a:p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Gaz 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85 %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48E3535-A533-9AFA-85D0-C19BCBEEF185}"/>
              </a:ext>
            </a:extLst>
          </p:cNvPr>
          <p:cNvSpPr txBox="1"/>
          <p:nvPr/>
        </p:nvSpPr>
        <p:spPr>
          <a:xfrm>
            <a:off x="4737387" y="5945756"/>
            <a:ext cx="61775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7E6E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Bûches, plaquettes ou granulés 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80 %</a:t>
            </a:r>
          </a:p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7E6E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PAC air – air 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200 à 300 % </a:t>
            </a:r>
          </a:p>
          <a:p>
            <a:pPr marL="8207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7E6E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PAC air – eau 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300 à 400 %</a:t>
            </a:r>
          </a:p>
        </p:txBody>
      </p:sp>
    </p:spTree>
    <p:extLst>
      <p:ext uri="{BB962C8B-B14F-4D97-AF65-F5344CB8AC3E}">
        <p14:creationId xmlns:p14="http://schemas.microsoft.com/office/powerpoint/2010/main" val="195992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0" y="-201826"/>
            <a:ext cx="7386712" cy="766942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09860" y="133044"/>
            <a:ext cx="3089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énergies de l’avenir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6CD20A-4D41-D47B-CFCF-52B67B8AF3B7}"/>
              </a:ext>
            </a:extLst>
          </p:cNvPr>
          <p:cNvSpPr txBox="1"/>
          <p:nvPr/>
        </p:nvSpPr>
        <p:spPr>
          <a:xfrm>
            <a:off x="1635107" y="656264"/>
            <a:ext cx="4038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L’hydrogène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EC0ECC-CC5F-4B11-4017-D88C02A442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4" y="1641149"/>
            <a:ext cx="6207694" cy="414030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67B1B61-05CB-E437-396D-7F2A06FC704E}"/>
              </a:ext>
            </a:extLst>
          </p:cNvPr>
          <p:cNvSpPr txBox="1"/>
          <p:nvPr/>
        </p:nvSpPr>
        <p:spPr>
          <a:xfrm>
            <a:off x="7576543" y="887096"/>
            <a:ext cx="426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Arial" panose="020B0604020202020204" pitchFamily="34" charset="0"/>
              </a:rPr>
              <a:t>Situation de la production d’H</a:t>
            </a:r>
            <a:r>
              <a:rPr kumimoji="0" lang="fr-FR" sz="1600" b="1" i="0" u="none" strike="noStrike" kern="1200" cap="none" spc="0" normalizeH="0" baseline="-2500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Arial" panose="020B0604020202020204" pitchFamily="34" charset="0"/>
              </a:rPr>
              <a:t> en France (2022)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323D008-5556-F70A-4C71-4C31B4860A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543" y="1567009"/>
            <a:ext cx="4096867" cy="469432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751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133599" y="-313038"/>
            <a:ext cx="7232822" cy="738934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435363"/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05360" y="-65902"/>
            <a:ext cx="3089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énergies de l’avenir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6CD20A-4D41-D47B-CFCF-52B67B8AF3B7}"/>
              </a:ext>
            </a:extLst>
          </p:cNvPr>
          <p:cNvSpPr txBox="1"/>
          <p:nvPr/>
        </p:nvSpPr>
        <p:spPr>
          <a:xfrm>
            <a:off x="3730607" y="457318"/>
            <a:ext cx="4038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Les e-carburants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B8F6A8-D9BF-7DF9-0246-E603FA6A4C62}"/>
              </a:ext>
            </a:extLst>
          </p:cNvPr>
          <p:cNvSpPr txBox="1"/>
          <p:nvPr/>
        </p:nvSpPr>
        <p:spPr>
          <a:xfrm>
            <a:off x="90989" y="4985389"/>
            <a:ext cx="4437122" cy="14927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La mobilité lourde représente 25% des émissions mondiales de CO</a:t>
            </a:r>
            <a:r>
              <a:rPr kumimoji="0" lang="fr-FR" sz="13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2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L’électricité semble l’avenir du transport routier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Les e-carburants sont une solution pour le transport maritime et aérien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Mêmes infrastructures que leurs équivalents fossiles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En concurrence avec les biocarburants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A7179E-C23D-816B-57D9-C7EA7BC80696}"/>
              </a:ext>
            </a:extLst>
          </p:cNvPr>
          <p:cNvSpPr txBox="1"/>
          <p:nvPr/>
        </p:nvSpPr>
        <p:spPr>
          <a:xfrm>
            <a:off x="90988" y="2509995"/>
            <a:ext cx="4437122" cy="10926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Les carburants de synthèse ou électro-carburants sont produits à partir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D’électricité renouvelable ou bas-carbone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De CO</a:t>
            </a:r>
            <a:r>
              <a:rPr kumimoji="0" lang="fr-FR" sz="13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2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 (N</a:t>
            </a:r>
            <a:r>
              <a:rPr kumimoji="0" lang="fr-FR" sz="13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2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 pour l’e-ammoniac) et d’H</a:t>
            </a:r>
            <a:r>
              <a:rPr kumimoji="0" lang="fr-FR" sz="13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2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 issu d’électrolyse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B681C0D-25A0-D015-124F-62EE168BE443}"/>
              </a:ext>
            </a:extLst>
          </p:cNvPr>
          <p:cNvSpPr txBox="1"/>
          <p:nvPr/>
        </p:nvSpPr>
        <p:spPr>
          <a:xfrm>
            <a:off x="780137" y="991320"/>
            <a:ext cx="91977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Solutions alternatives aux bio-carburants pour décarboner le transport et l’industrie, sans entrer en compétition avec les produits agricoles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016BD6-652D-CEE1-19A0-8D8BD5F541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53" y="1702716"/>
            <a:ext cx="7058179" cy="26844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Rectangle à coins arrondis 36">
            <a:extLst>
              <a:ext uri="{FF2B5EF4-FFF2-40B4-BE49-F238E27FC236}">
                <a16:creationId xmlns:a16="http://schemas.microsoft.com/office/drawing/2014/main" id="{6D0C612E-1C55-9BB8-4FA1-C497F333171F}"/>
              </a:ext>
            </a:extLst>
          </p:cNvPr>
          <p:cNvSpPr/>
          <p:nvPr/>
        </p:nvSpPr>
        <p:spPr>
          <a:xfrm>
            <a:off x="5729697" y="3477411"/>
            <a:ext cx="2266990" cy="9653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CO</a:t>
            </a:r>
            <a:r>
              <a:rPr kumimoji="0" lang="fr-FR" sz="1200" b="1" i="0" u="none" strike="noStrike" kern="1200" cap="none" spc="0" normalizeH="0" baseline="-2500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2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 capté dans l’atmosphère ou sur des sites industriels utilisant des combustibles fossiles (CCS)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FA8E92E-8BB8-B0A3-727E-608B7654CE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07" y="4554495"/>
            <a:ext cx="5359340" cy="17821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6D695C-5B14-E6EA-FCE3-052DC9DE4A1E}"/>
              </a:ext>
            </a:extLst>
          </p:cNvPr>
          <p:cNvSpPr/>
          <p:nvPr/>
        </p:nvSpPr>
        <p:spPr>
          <a:xfrm>
            <a:off x="5476657" y="6336658"/>
            <a:ext cx="1577789" cy="201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Source : CGM-CMA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C2E7C5-4854-B399-2FFF-9DF7B3E54FC4}"/>
              </a:ext>
            </a:extLst>
          </p:cNvPr>
          <p:cNvSpPr txBox="1"/>
          <p:nvPr/>
        </p:nvSpPr>
        <p:spPr>
          <a:xfrm>
            <a:off x="6847605" y="6356350"/>
            <a:ext cx="31645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Impacts des carburants sur le chargement des navires (mêmes distances et vitesses)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237C701-CE62-E245-E5E5-B47102645D6F}"/>
              </a:ext>
            </a:extLst>
          </p:cNvPr>
          <p:cNvSpPr txBox="1"/>
          <p:nvPr/>
        </p:nvSpPr>
        <p:spPr>
          <a:xfrm>
            <a:off x="90988" y="3945609"/>
            <a:ext cx="4437122" cy="6924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La méthanation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Réaction du CO</a:t>
            </a:r>
            <a:r>
              <a:rPr kumimoji="0" lang="fr-FR" sz="13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2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 ou du CO avec de l’H</a:t>
            </a:r>
            <a:r>
              <a:rPr kumimoji="0" lang="fr-FR" sz="13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2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 pour produire du méthane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BB2C782-5691-B41A-AE72-1E82532DB3D9}"/>
              </a:ext>
            </a:extLst>
          </p:cNvPr>
          <p:cNvCxnSpPr>
            <a:cxnSpLocks/>
          </p:cNvCxnSpPr>
          <p:nvPr/>
        </p:nvCxnSpPr>
        <p:spPr>
          <a:xfrm flipV="1">
            <a:off x="6958442" y="3075348"/>
            <a:ext cx="0" cy="372702"/>
          </a:xfrm>
          <a:prstGeom prst="straightConnector1">
            <a:avLst/>
          </a:prstGeom>
          <a:ln w="28575">
            <a:solidFill>
              <a:srgbClr val="F180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89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359663" y="-46203"/>
            <a:ext cx="4093465" cy="425244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29726" y="176648"/>
            <a:ext cx="1840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Conclusion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61946E-66F7-8C7F-E326-988E6C486A61}"/>
              </a:ext>
            </a:extLst>
          </p:cNvPr>
          <p:cNvSpPr txBox="1"/>
          <p:nvPr/>
        </p:nvSpPr>
        <p:spPr>
          <a:xfrm>
            <a:off x="168844" y="1467450"/>
            <a:ext cx="11854311" cy="340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Tous les scénarios envisagent une augmentation de la consommation énergétique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La consommation énergétique est tirée par le numérique et les transports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Elle est en partie limitée par l’amélioration de l’efficacité énergétique et les incitations à la réduction de l’empreinte carbone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L’électrification de l’énergie est une tendance lourde : Elle va faire appel aux énergies renouvelables et au nucléaire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 développement des énergies renouvelables s’appuie sur l’exploitation de ressources minières et la maîtrise de technologies complexes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La localisation de ces ressources change les équilibres géopolitiques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Le déclin des fossiles s’amorce pour des raisons climatiques et non pas à cause de la raréfaction des ressources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2B9A1D-C813-B0B8-8679-5398B272C9F6}"/>
              </a:ext>
            </a:extLst>
          </p:cNvPr>
          <p:cNvSpPr txBox="1"/>
          <p:nvPr/>
        </p:nvSpPr>
        <p:spPr>
          <a:xfrm>
            <a:off x="3080849" y="821119"/>
            <a:ext cx="5338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Des scénarios, des incertitudes et des inquiétudes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0BFC4A-8493-E622-E18A-BB3C823303E0}"/>
              </a:ext>
            </a:extLst>
          </p:cNvPr>
          <p:cNvSpPr txBox="1"/>
          <p:nvPr/>
        </p:nvSpPr>
        <p:spPr>
          <a:xfrm>
            <a:off x="164592" y="5501762"/>
            <a:ext cx="118780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L’élévation des températures (4 à 6°C à la fin du siècle) et les instabilités climatiques associées font peser de graves risques sur les sociétés humaines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L’avenir passe par l’adaptation des modes de vie et des mutations technologiques majeures nécessitant des efforts coordonnés à l’échelle mondiale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07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398E60-E139-4FEE-9A97-1B7AC7B40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1902617"/>
            <a:ext cx="9144000" cy="1537495"/>
          </a:xfrm>
        </p:spPr>
        <p:txBody>
          <a:bodyPr>
            <a:normAutofit/>
          </a:bodyPr>
          <a:lstStyle/>
          <a:p>
            <a:br>
              <a:rPr lang="fr-FR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de votre écoute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FBE8BD-D356-47CC-84F9-DB0384E7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1D3D7-100C-4148-98AC-B098C5BDFE63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048D54-36BF-4DF4-9E48-66ED7BE5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Panorama des énergies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1F292C-02C3-403B-8266-EB85DDEF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C9298-68AD-461B-8B7B-B9FD6ABA50A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D964CB-D98F-717B-E430-5821DF5D98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519903"/>
            <a:ext cx="3460630" cy="12324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41E576-63B0-7FC4-674D-F28F15423E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64523"/>
            <a:ext cx="3096882" cy="1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1975144" y="-666087"/>
            <a:ext cx="8483601" cy="853302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CDA"/>
              </a:buClr>
              <a:buSzPct val="100000"/>
              <a:buFont typeface="Wingdings" panose="05000000000000000000" pitchFamily="2" charset="2"/>
              <a:buChar char="ü"/>
              <a:tabLst>
                <a:tab pos="534988" algn="l"/>
                <a:tab pos="803275" algn="l"/>
              </a:tabLst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65661" y="-38100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Définitions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1125" y="700517"/>
            <a:ext cx="1413911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RENDEMENT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5DA0F-F6B1-F083-3E6A-FD97059A95BA}"/>
              </a:ext>
            </a:extLst>
          </p:cNvPr>
          <p:cNvSpPr/>
          <p:nvPr/>
        </p:nvSpPr>
        <p:spPr>
          <a:xfrm>
            <a:off x="3206059" y="2093994"/>
            <a:ext cx="589184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Rendement d’une chaine complète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100000"/>
              <a:buFont typeface="Wingdings" panose="05000000000000000000" pitchFamily="2" charset="2"/>
              <a:buChar char="ü"/>
              <a:tabLst>
                <a:tab pos="534988" algn="l"/>
                <a:tab pos="803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Exemple de la production d’électricité par une centrale nucléaire :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26%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Extraction, transport, et purification de l’uranium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: 86%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Conversion dans la centrale nucléaire :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33%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Transport de l’électricité jusqu’à l’utilisateur :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93%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01136E4-964C-1434-8DF2-DB8D481532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72" y="3812122"/>
            <a:ext cx="1960373" cy="13127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9C106F6-C028-65B7-58A8-2990FA2C77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18" y="3812122"/>
            <a:ext cx="1972790" cy="131666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63652E4-1948-5FE9-B7E7-42EB68B933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32" y="3812122"/>
            <a:ext cx="2155742" cy="131666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97987DC-799E-114E-59AC-3A31B739BA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63" y="4421555"/>
            <a:ext cx="657349" cy="55342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E2616D-D9B0-0EEA-6709-333EA71983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68" y="4388065"/>
            <a:ext cx="657349" cy="55342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24C34B8-B4A8-825C-88CE-0A28FDBB9C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86" y="1472762"/>
            <a:ext cx="657349" cy="55342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1D54997-501B-D480-4CEF-4776521F23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25" y="1472762"/>
            <a:ext cx="657349" cy="55342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04F7214-B891-9F57-E55F-C2893F27E8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1968" y="1411089"/>
            <a:ext cx="730604" cy="61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5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1823188" y="-340408"/>
            <a:ext cx="8483601" cy="853302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65661" y="-38100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Définitions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B76BDB-5161-3FCA-E364-BB6B5FD13D84}"/>
              </a:ext>
            </a:extLst>
          </p:cNvPr>
          <p:cNvSpPr/>
          <p:nvPr/>
        </p:nvSpPr>
        <p:spPr>
          <a:xfrm>
            <a:off x="5279246" y="4384543"/>
            <a:ext cx="1422993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ENERGIE FATALE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0BB0677-85FB-16B8-4555-291EA25B1E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61" y="4833097"/>
            <a:ext cx="553420" cy="5534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2B0AACC-785A-6CBE-AB93-462EA8C1515E}"/>
              </a:ext>
            </a:extLst>
          </p:cNvPr>
          <p:cNvSpPr/>
          <p:nvPr/>
        </p:nvSpPr>
        <p:spPr>
          <a:xfrm>
            <a:off x="2723748" y="5394889"/>
            <a:ext cx="6828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Energie non utilisée ou non utilisable en l’état. Energie produite par un processus ou une activité qui n’a pas pour objectif premier de la produire.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Sur les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450 TWh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que représente la consommation énergétique industrielle française chaque année,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140 TWh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constitue de l’énergie fatale.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D0CBEBA-9ED8-1E75-E60A-49484619E9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46" y="4857039"/>
            <a:ext cx="553420" cy="5534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74D534A-68BA-E884-13BD-645445C99F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67" y="4885887"/>
            <a:ext cx="520623" cy="5206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3F59F4-B055-6094-676B-ABFA06BE3DEE}"/>
              </a:ext>
            </a:extLst>
          </p:cNvPr>
          <p:cNvSpPr/>
          <p:nvPr/>
        </p:nvSpPr>
        <p:spPr>
          <a:xfrm>
            <a:off x="4875108" y="651200"/>
            <a:ext cx="2379760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FACTEUR DE CHARGE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CDC9F4-8D66-7C50-1E74-53071AD2180D}"/>
              </a:ext>
            </a:extLst>
          </p:cNvPr>
          <p:cNvSpPr/>
          <p:nvPr/>
        </p:nvSpPr>
        <p:spPr>
          <a:xfrm>
            <a:off x="2410747" y="1683554"/>
            <a:ext cx="7194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Ratio entre l’énergie que produit une unité sur une période donnée et l’énergie qu’elle aurait produite durant cette période si elle avait constamment fonctionné à puissance nominale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5D629B-22BB-5370-8567-B648FDC98906}"/>
              </a:ext>
            </a:extLst>
          </p:cNvPr>
          <p:cNvSpPr txBox="1"/>
          <p:nvPr/>
        </p:nvSpPr>
        <p:spPr>
          <a:xfrm>
            <a:off x="3180465" y="2718303"/>
            <a:ext cx="617651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Exemples 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Parc nucléaire français :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75%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Installations solaires photovoltaïques :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15%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534988" algn="l"/>
                <a:tab pos="803275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Parcs éoliens : </a:t>
            </a:r>
          </a:p>
          <a:p>
            <a:pPr marL="982663" marR="0" lvl="2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534988" algn="l"/>
                <a:tab pos="80327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Terrestre 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23,5%</a:t>
            </a:r>
          </a:p>
          <a:p>
            <a:pPr marL="982663" marR="0" lvl="2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534988" algn="l"/>
                <a:tab pos="80327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Offshore :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38%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419D658-C73D-51C7-074A-0E34741720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850" y="2689087"/>
            <a:ext cx="2198457" cy="12376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7E4BFF7-1C82-5020-9786-277E82655EB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940" y="2693221"/>
            <a:ext cx="1856515" cy="12376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0189530-B690-31ED-7AC4-93FC0FC23D4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9" y="2624598"/>
            <a:ext cx="2145994" cy="143066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15ADD3F-9AF8-B712-24B3-F349207FC1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01" y="1166100"/>
            <a:ext cx="553420" cy="55342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E1B84D5-3DA9-8A02-4732-16B131E6D12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59" y="1049242"/>
            <a:ext cx="715378" cy="71537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27064E8-8DB0-F7CD-7D23-2FC478A014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18" y="1168613"/>
            <a:ext cx="553420" cy="55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 flipV="1">
            <a:off x="-115330" y="3476368"/>
            <a:ext cx="12307330" cy="16476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1005287" y="-1392958"/>
            <a:ext cx="10066095" cy="913780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puissance d’une machine est l’énergie qu’elle fournit pendant une unité de temps: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65661" y="-38100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Définitions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65661" y="706004"/>
            <a:ext cx="1953628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EFFICACITE ENERGETIQUE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05113" y="1910227"/>
            <a:ext cx="10066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Rapport entre la quantité d’énergie consommée et le service qu’elle rend par exemple dans le transport, le bâtiment et l’industrie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Améliorer l’efficacité, c’est consommer moins d’énergie pour un service rendu identique, voire supérieur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3FD1-8FD1-4BC2-BFEF-36EFFA84C1D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3DFED16-56DF-40B9-CBD7-D7EBC5F0984A}"/>
              </a:ext>
            </a:extLst>
          </p:cNvPr>
          <p:cNvSpPr txBox="1"/>
          <p:nvPr/>
        </p:nvSpPr>
        <p:spPr>
          <a:xfrm>
            <a:off x="3924783" y="2806612"/>
            <a:ext cx="490681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chemeClr val="bg1"/>
                </a:solidFill>
                <a:latin typeface="Bahnschrift SemiLight Condensed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Indicateur d’efficacité énergétique (2020)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74C3D3-7D34-AD00-B137-3B093D4F58D2}"/>
              </a:ext>
            </a:extLst>
          </p:cNvPr>
          <p:cNvSpPr txBox="1"/>
          <p:nvPr/>
        </p:nvSpPr>
        <p:spPr>
          <a:xfrm>
            <a:off x="2816946" y="5966309"/>
            <a:ext cx="2729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*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US$ à parité de pouvoir d’achat - Source : AIE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370740C-5E4C-33D4-2701-793421E5F1CC}"/>
              </a:ext>
            </a:extLst>
          </p:cNvPr>
          <p:cNvSpPr txBox="1"/>
          <p:nvPr/>
        </p:nvSpPr>
        <p:spPr>
          <a:xfrm>
            <a:off x="2908540" y="6319470"/>
            <a:ext cx="620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En France, l’efficacité énergétique s’est améliorée de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50%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entre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1980 et 2020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81F0A0-1627-9229-1ED3-825232EB02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27" y="1271192"/>
            <a:ext cx="553420" cy="5534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F2D2A0E-1FED-4832-7F76-3B40CB889E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3534" y="1209519"/>
            <a:ext cx="615093" cy="61509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E2AE8E0-B16D-74AA-0E2B-3E4077BD73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08" y="1218735"/>
            <a:ext cx="660781" cy="66078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8C5C3C1-8D31-DE65-B3C6-DE26AC0009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99" y="3337471"/>
            <a:ext cx="4572396" cy="2737341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D09D816-443A-2816-59AE-5C7C20AD064A}"/>
              </a:ext>
            </a:extLst>
          </p:cNvPr>
          <p:cNvCxnSpPr/>
          <p:nvPr/>
        </p:nvCxnSpPr>
        <p:spPr>
          <a:xfrm>
            <a:off x="5472853" y="4049731"/>
            <a:ext cx="2517711" cy="73342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90734D60-13F6-A11F-BC4E-789BFA65FEE0}"/>
              </a:ext>
            </a:extLst>
          </p:cNvPr>
          <p:cNvSpPr txBox="1"/>
          <p:nvPr/>
        </p:nvSpPr>
        <p:spPr>
          <a:xfrm>
            <a:off x="7396043" y="4273757"/>
            <a:ext cx="1183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performant</a:t>
            </a:r>
          </a:p>
        </p:txBody>
      </p:sp>
    </p:spTree>
    <p:extLst>
      <p:ext uri="{BB962C8B-B14F-4D97-AF65-F5344CB8AC3E}">
        <p14:creationId xmlns:p14="http://schemas.microsoft.com/office/powerpoint/2010/main" val="7839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6" grpId="0"/>
    </p:bld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7887</Words>
  <Application>Microsoft Office PowerPoint</Application>
  <PresentationFormat>Grand écran</PresentationFormat>
  <Paragraphs>1343</Paragraphs>
  <Slides>63</Slides>
  <Notes>62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63</vt:i4>
      </vt:variant>
    </vt:vector>
  </HeadingPairs>
  <TitlesOfParts>
    <vt:vector size="82" baseType="lpstr">
      <vt:lpstr>Aptos</vt:lpstr>
      <vt:lpstr>Arial</vt:lpstr>
      <vt:lpstr>Bahnschrift Condensed</vt:lpstr>
      <vt:lpstr>Bahnschrift Light</vt:lpstr>
      <vt:lpstr>Bahnschrift Light Condensed</vt:lpstr>
      <vt:lpstr>Bahnschrift Light SemiCondensed</vt:lpstr>
      <vt:lpstr>Bahnschrift SemiBold</vt:lpstr>
      <vt:lpstr>Bahnschrift SemiBold Condensed</vt:lpstr>
      <vt:lpstr>Bahnschrift SemiBold SemiConden</vt:lpstr>
      <vt:lpstr>Bahnschrift SemiCondensed</vt:lpstr>
      <vt:lpstr>Bahnschrift SemiLight</vt:lpstr>
      <vt:lpstr>Bahnschrift SemiLight Condensed</vt:lpstr>
      <vt:lpstr>Calibri</vt:lpstr>
      <vt:lpstr>Calibri Light</vt:lpstr>
      <vt:lpstr>Nova Light Condensed SSi</vt:lpstr>
      <vt:lpstr>Tw Cen MT</vt:lpstr>
      <vt:lpstr>Wingdings</vt:lpstr>
      <vt:lpstr>1_Thème Office</vt:lpstr>
      <vt:lpstr>2_Thème Office</vt:lpstr>
      <vt:lpstr>Présentation PowerPoint</vt:lpstr>
      <vt:lpstr>   Panorama des énergies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Merci de votre écoute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Gérard GONDRY</dc:creator>
  <cp:lastModifiedBy>Gérard GONDRY</cp:lastModifiedBy>
  <cp:revision>11</cp:revision>
  <dcterms:created xsi:type="dcterms:W3CDTF">2024-04-22T08:27:03Z</dcterms:created>
  <dcterms:modified xsi:type="dcterms:W3CDTF">2024-04-22T13:03:13Z</dcterms:modified>
</cp:coreProperties>
</file>